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0" r:id="rId2"/>
    <p:sldId id="261" r:id="rId3"/>
    <p:sldId id="276" r:id="rId4"/>
    <p:sldId id="262" r:id="rId5"/>
    <p:sldId id="268" r:id="rId6"/>
    <p:sldId id="258" r:id="rId7"/>
    <p:sldId id="283" r:id="rId8"/>
    <p:sldId id="260" r:id="rId9"/>
    <p:sldId id="259" r:id="rId10"/>
    <p:sldId id="272" r:id="rId11"/>
    <p:sldId id="273" r:id="rId12"/>
    <p:sldId id="280" r:id="rId13"/>
    <p:sldId id="281" r:id="rId14"/>
    <p:sldId id="282" r:id="rId15"/>
    <p:sldId id="284" r:id="rId16"/>
  </p:sldIdLst>
  <p:sldSz cx="12192000" cy="6858000"/>
  <p:notesSz cx="6794500" cy="9906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ndau Jacqueline" initials="CJ" lastIdx="12" clrIdx="3"/>
  <p:cmAuthor id="2" name="Ludovic Ginelli " initials="LG" lastIdx="2" clrIdx="2">
    <p:extLst>
      <p:ext uri="{19B8F6BF-5375-455C-9EA6-DF929625EA0E}">
        <p15:presenceInfo xmlns:p15="http://schemas.microsoft.com/office/powerpoint/2012/main" userId="Ludovic Ginelli 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2" d="100"/>
          <a:sy n="72" d="100"/>
        </p:scale>
        <p:origin x="8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E4C90-617B-4CAE-AB43-72B2528C11CB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CA12F-5BBA-4E53-837A-090DE02543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625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1981E1-8CAB-4C02-A4F3-17E014F884A6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67263"/>
            <a:ext cx="5435600" cy="39004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8100" y="94091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439A6-DD92-4D41-B970-AC93CA1DCC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8817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8052" indent="-298611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7767" indent="-238891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75547" indent="-238891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54986" indent="-238891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32766" indent="-23889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10546" indent="-23889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88325" indent="-23889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66105" indent="-23889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D85DAB0-E07B-49D6-ACE0-158423C60DCD}" type="slidenum">
              <a:rPr lang="fr-FR" altLang="fr-FR" smtClean="0"/>
              <a:pPr eaLnBrk="1" hangingPunct="1">
                <a:spcBef>
                  <a:spcPct val="0"/>
                </a:spcBef>
              </a:pPr>
              <a:t>2</a:t>
            </a:fld>
            <a:endParaRPr lang="fr-FR" altLang="fr-FR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55559"/>
            <a:r>
              <a:rPr lang="fr-FR" altLang="fr-FR" dirty="0" err="1">
                <a:solidFill>
                  <a:schemeClr val="accent2">
                    <a:lumMod val="50000"/>
                  </a:schemeClr>
                </a:solidFill>
              </a:rPr>
              <a:t>Metttre</a:t>
            </a:r>
            <a:r>
              <a:rPr lang="fr-FR" altLang="fr-FR" dirty="0">
                <a:solidFill>
                  <a:schemeClr val="accent2">
                    <a:lumMod val="50000"/>
                  </a:schemeClr>
                </a:solidFill>
              </a:rPr>
              <a:t> ^</a:t>
            </a:r>
            <a:r>
              <a:rPr lang="fr-FR" altLang="fr-FR" dirty="0" err="1">
                <a:solidFill>
                  <a:schemeClr val="accent2">
                    <a:lumMod val="50000"/>
                  </a:schemeClr>
                </a:solidFill>
              </a:rPr>
              <a:t>hoto</a:t>
            </a:r>
            <a:r>
              <a:rPr lang="fr-FR" altLang="fr-FR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eaLnBrk="1" hangingPunct="1"/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653235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8052" indent="-298611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7767" indent="-238891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75547" indent="-238891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54986" indent="-238891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32766" indent="-23889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10546" indent="-23889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88325" indent="-23889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66105" indent="-238891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D85DAB0-E07B-49D6-ACE0-158423C60DCD}" type="slidenum">
              <a:rPr lang="fr-FR" altLang="fr-FR" smtClean="0"/>
              <a:pPr eaLnBrk="1" hangingPunct="1">
                <a:spcBef>
                  <a:spcPct val="0"/>
                </a:spcBef>
              </a:pPr>
              <a:t>3</a:t>
            </a:fld>
            <a:endParaRPr lang="fr-FR" altLang="fr-FR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55559"/>
            <a:endParaRPr lang="fr-FR" altLang="fr-FR" dirty="0">
              <a:solidFill>
                <a:schemeClr val="accent2">
                  <a:lumMod val="50000"/>
                </a:schemeClr>
              </a:solidFill>
            </a:endParaRPr>
          </a:p>
          <a:p>
            <a:pPr eaLnBrk="1" hangingPunct="1"/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518436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Diapo</a:t>
            </a:r>
            <a:r>
              <a:rPr lang="en-US" dirty="0"/>
              <a:t> : politique politique sur le risqué santé … Gestion / </a:t>
            </a:r>
          </a:p>
          <a:p>
            <a:r>
              <a:rPr lang="fr-FR" sz="1200" b="1" dirty="0">
                <a:solidFill>
                  <a:srgbClr val="002060"/>
                </a:solidFill>
              </a:rPr>
              <a:t>Prémisses d’une (</a:t>
            </a:r>
            <a:r>
              <a:rPr lang="fr-FR" sz="1200" b="1" dirty="0" err="1">
                <a:solidFill>
                  <a:srgbClr val="002060"/>
                </a:solidFill>
              </a:rPr>
              <a:t>re</a:t>
            </a:r>
            <a:r>
              <a:rPr lang="fr-FR" sz="1200" b="1" dirty="0">
                <a:solidFill>
                  <a:srgbClr val="002060"/>
                </a:solidFill>
              </a:rPr>
              <a:t>)mise en cause des fabricants ? </a:t>
            </a:r>
          </a:p>
          <a:p>
            <a:pPr marL="0" lvl="1">
              <a:spcBef>
                <a:spcPts val="1000"/>
              </a:spcBef>
            </a:pPr>
            <a:r>
              <a:rPr lang="fr-FR" sz="2400" b="1" dirty="0">
                <a:solidFill>
                  <a:srgbClr val="00A3A6"/>
                </a:solidFill>
              </a:rPr>
              <a:t>Action publique de prévention centrée sur le risque </a:t>
            </a:r>
            <a:r>
              <a:rPr lang="fr-FR" sz="2400" b="1" dirty="0" err="1">
                <a:solidFill>
                  <a:srgbClr val="00A3A6"/>
                </a:solidFill>
              </a:rPr>
              <a:t>Aigü</a:t>
            </a:r>
            <a:r>
              <a:rPr lang="fr-FR" sz="2400" b="1" dirty="0">
                <a:solidFill>
                  <a:srgbClr val="00A3A6"/>
                </a:solidFill>
              </a:rPr>
              <a:t> (risque chronique ?) P</a:t>
            </a:r>
            <a:r>
              <a:rPr lang="fr-FR" sz="2400" b="1" dirty="0">
                <a:solidFill>
                  <a:srgbClr val="00A3A6"/>
                </a:solidFill>
                <a:highlight>
                  <a:srgbClr val="FFFF00"/>
                </a:highlight>
              </a:rPr>
              <a:t>révention primaire / </a:t>
            </a:r>
            <a:r>
              <a:rPr lang="fr-FR" sz="2400" b="1" dirty="0" err="1">
                <a:solidFill>
                  <a:srgbClr val="00A3A6"/>
                </a:solidFill>
                <a:highlight>
                  <a:srgbClr val="FFFF00"/>
                </a:highlight>
              </a:rPr>
              <a:t>teritaire</a:t>
            </a:r>
            <a:r>
              <a:rPr lang="fr-FR" sz="2400" b="1" dirty="0">
                <a:solidFill>
                  <a:srgbClr val="00A3A6"/>
                </a:solidFill>
                <a:highlight>
                  <a:srgbClr val="FFFF00"/>
                </a:highlight>
              </a:rPr>
              <a:t> : barrières de prévention </a:t>
            </a:r>
          </a:p>
          <a:p>
            <a:pPr marL="0" lvl="1">
              <a:spcBef>
                <a:spcPts val="1000"/>
              </a:spcBef>
            </a:pPr>
            <a:endParaRPr lang="fr-FR" sz="2400" dirty="0">
              <a:solidFill>
                <a:srgbClr val="00A3A6"/>
              </a:solidFill>
            </a:endParaRP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C56C6A-DB42-48A4-84EA-4FCBF31C8B1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5032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Diapo</a:t>
            </a:r>
            <a:r>
              <a:rPr lang="en-US" dirty="0"/>
              <a:t> : politique politique sur le risqué santé … Gestion / </a:t>
            </a:r>
          </a:p>
          <a:p>
            <a:r>
              <a:rPr lang="fr-FR" sz="1200" b="1" dirty="0">
                <a:solidFill>
                  <a:srgbClr val="002060"/>
                </a:solidFill>
              </a:rPr>
              <a:t>Prémisses d’une (</a:t>
            </a:r>
            <a:r>
              <a:rPr lang="fr-FR" sz="1200" b="1" dirty="0" err="1">
                <a:solidFill>
                  <a:srgbClr val="002060"/>
                </a:solidFill>
              </a:rPr>
              <a:t>re</a:t>
            </a:r>
            <a:r>
              <a:rPr lang="fr-FR" sz="1200" b="1" dirty="0">
                <a:solidFill>
                  <a:srgbClr val="002060"/>
                </a:solidFill>
              </a:rPr>
              <a:t>)mise en cause des fabricants ? </a:t>
            </a:r>
          </a:p>
          <a:p>
            <a:pPr marL="0" lvl="1">
              <a:spcBef>
                <a:spcPts val="1000"/>
              </a:spcBef>
            </a:pPr>
            <a:r>
              <a:rPr lang="fr-FR" sz="2400" b="1" dirty="0">
                <a:solidFill>
                  <a:srgbClr val="00A3A6"/>
                </a:solidFill>
              </a:rPr>
              <a:t>Action publique de prévention centrée sur le risque </a:t>
            </a:r>
            <a:r>
              <a:rPr lang="fr-FR" sz="2400" b="1" dirty="0" err="1">
                <a:solidFill>
                  <a:srgbClr val="00A3A6"/>
                </a:solidFill>
              </a:rPr>
              <a:t>Aigü</a:t>
            </a:r>
            <a:r>
              <a:rPr lang="fr-FR" sz="2400" b="1" dirty="0">
                <a:solidFill>
                  <a:srgbClr val="00A3A6"/>
                </a:solidFill>
              </a:rPr>
              <a:t> (risque chronique ?) P</a:t>
            </a:r>
            <a:r>
              <a:rPr lang="fr-FR" sz="2400" b="1" dirty="0">
                <a:solidFill>
                  <a:srgbClr val="00A3A6"/>
                </a:solidFill>
                <a:highlight>
                  <a:srgbClr val="FFFF00"/>
                </a:highlight>
              </a:rPr>
              <a:t>révention primaire / </a:t>
            </a:r>
            <a:r>
              <a:rPr lang="fr-FR" sz="2400" b="1" dirty="0" err="1">
                <a:solidFill>
                  <a:srgbClr val="00A3A6"/>
                </a:solidFill>
                <a:highlight>
                  <a:srgbClr val="FFFF00"/>
                </a:highlight>
              </a:rPr>
              <a:t>teritaire</a:t>
            </a:r>
            <a:r>
              <a:rPr lang="fr-FR" sz="2400" b="1" dirty="0">
                <a:solidFill>
                  <a:srgbClr val="00A3A6"/>
                </a:solidFill>
                <a:highlight>
                  <a:srgbClr val="FFFF00"/>
                </a:highlight>
              </a:rPr>
              <a:t> : barrières de prévention </a:t>
            </a:r>
          </a:p>
          <a:p>
            <a:pPr marL="0" lvl="1">
              <a:spcBef>
                <a:spcPts val="1000"/>
              </a:spcBef>
            </a:pPr>
            <a:endParaRPr lang="fr-FR" sz="2400" dirty="0">
              <a:solidFill>
                <a:srgbClr val="00A3A6"/>
              </a:solidFill>
            </a:endParaRP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C56C6A-DB42-48A4-84EA-4FCBF31C8B1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725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Diapo</a:t>
            </a:r>
            <a:r>
              <a:rPr lang="en-US" dirty="0"/>
              <a:t> : politique politique sur le risqué santé … Gestion / </a:t>
            </a:r>
          </a:p>
          <a:p>
            <a:r>
              <a:rPr lang="fr-FR" sz="1200" b="1" dirty="0">
                <a:solidFill>
                  <a:srgbClr val="002060"/>
                </a:solidFill>
              </a:rPr>
              <a:t>Prémisses d’une (</a:t>
            </a:r>
            <a:r>
              <a:rPr lang="fr-FR" sz="1200" b="1" dirty="0" err="1">
                <a:solidFill>
                  <a:srgbClr val="002060"/>
                </a:solidFill>
              </a:rPr>
              <a:t>re</a:t>
            </a:r>
            <a:r>
              <a:rPr lang="fr-FR" sz="1200" b="1" dirty="0">
                <a:solidFill>
                  <a:srgbClr val="002060"/>
                </a:solidFill>
              </a:rPr>
              <a:t>)mise en cause des fabricants ? </a:t>
            </a:r>
          </a:p>
          <a:p>
            <a:pPr marL="0" lvl="1">
              <a:spcBef>
                <a:spcPts val="1000"/>
              </a:spcBef>
            </a:pPr>
            <a:r>
              <a:rPr lang="fr-FR" sz="2400" b="1" dirty="0">
                <a:solidFill>
                  <a:srgbClr val="00A3A6"/>
                </a:solidFill>
              </a:rPr>
              <a:t>Action publique de prévention centrée sur le risque </a:t>
            </a:r>
            <a:r>
              <a:rPr lang="fr-FR" sz="2400" b="1" dirty="0" err="1">
                <a:solidFill>
                  <a:srgbClr val="00A3A6"/>
                </a:solidFill>
              </a:rPr>
              <a:t>Aigü</a:t>
            </a:r>
            <a:r>
              <a:rPr lang="fr-FR" sz="2400" b="1" dirty="0">
                <a:solidFill>
                  <a:srgbClr val="00A3A6"/>
                </a:solidFill>
              </a:rPr>
              <a:t> (risque chronique ?) P</a:t>
            </a:r>
            <a:r>
              <a:rPr lang="fr-FR" sz="2400" b="1" dirty="0">
                <a:solidFill>
                  <a:srgbClr val="00A3A6"/>
                </a:solidFill>
                <a:highlight>
                  <a:srgbClr val="FFFF00"/>
                </a:highlight>
              </a:rPr>
              <a:t>révention primaire / </a:t>
            </a:r>
            <a:r>
              <a:rPr lang="fr-FR" sz="2400" b="1" dirty="0" err="1">
                <a:solidFill>
                  <a:srgbClr val="00A3A6"/>
                </a:solidFill>
                <a:highlight>
                  <a:srgbClr val="FFFF00"/>
                </a:highlight>
              </a:rPr>
              <a:t>teritaire</a:t>
            </a:r>
            <a:r>
              <a:rPr lang="fr-FR" sz="2400" b="1" dirty="0">
                <a:solidFill>
                  <a:srgbClr val="00A3A6"/>
                </a:solidFill>
                <a:highlight>
                  <a:srgbClr val="FFFF00"/>
                </a:highlight>
              </a:rPr>
              <a:t> : barrières de prévention </a:t>
            </a:r>
          </a:p>
          <a:p>
            <a:pPr marL="0" lvl="1">
              <a:spcBef>
                <a:spcPts val="1000"/>
              </a:spcBef>
            </a:pPr>
            <a:endParaRPr lang="fr-FR" sz="2400" dirty="0">
              <a:solidFill>
                <a:srgbClr val="00A3A6"/>
              </a:solidFill>
            </a:endParaRP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C56C6A-DB42-48A4-84EA-4FCBF31C8B1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2501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Diapo</a:t>
            </a:r>
            <a:r>
              <a:rPr lang="en-US" dirty="0"/>
              <a:t> : politique politique sur le risqué santé … Gestion / </a:t>
            </a:r>
          </a:p>
          <a:p>
            <a:r>
              <a:rPr lang="fr-FR" sz="1200" b="1" dirty="0">
                <a:solidFill>
                  <a:srgbClr val="002060"/>
                </a:solidFill>
              </a:rPr>
              <a:t>Prémisses d’une (</a:t>
            </a:r>
            <a:r>
              <a:rPr lang="fr-FR" sz="1200" b="1" dirty="0" err="1">
                <a:solidFill>
                  <a:srgbClr val="002060"/>
                </a:solidFill>
              </a:rPr>
              <a:t>re</a:t>
            </a:r>
            <a:r>
              <a:rPr lang="fr-FR" sz="1200" b="1" dirty="0">
                <a:solidFill>
                  <a:srgbClr val="002060"/>
                </a:solidFill>
              </a:rPr>
              <a:t>)mise en cause des fabricants ? </a:t>
            </a:r>
          </a:p>
          <a:p>
            <a:pPr marL="0" lvl="1">
              <a:spcBef>
                <a:spcPts val="1000"/>
              </a:spcBef>
            </a:pPr>
            <a:r>
              <a:rPr lang="fr-FR" sz="2400" b="1" dirty="0">
                <a:solidFill>
                  <a:srgbClr val="00A3A6"/>
                </a:solidFill>
              </a:rPr>
              <a:t>Action publique de prévention centrée sur le risque </a:t>
            </a:r>
            <a:r>
              <a:rPr lang="fr-FR" sz="2400" b="1" dirty="0" err="1">
                <a:solidFill>
                  <a:srgbClr val="00A3A6"/>
                </a:solidFill>
              </a:rPr>
              <a:t>Aigü</a:t>
            </a:r>
            <a:r>
              <a:rPr lang="fr-FR" sz="2400" b="1" dirty="0">
                <a:solidFill>
                  <a:srgbClr val="00A3A6"/>
                </a:solidFill>
              </a:rPr>
              <a:t> (risque chronique ?) P</a:t>
            </a:r>
            <a:r>
              <a:rPr lang="fr-FR" sz="2400" b="1" dirty="0">
                <a:solidFill>
                  <a:srgbClr val="00A3A6"/>
                </a:solidFill>
                <a:highlight>
                  <a:srgbClr val="FFFF00"/>
                </a:highlight>
              </a:rPr>
              <a:t>révention primaire / </a:t>
            </a:r>
            <a:r>
              <a:rPr lang="fr-FR" sz="2400" b="1" dirty="0" err="1">
                <a:solidFill>
                  <a:srgbClr val="00A3A6"/>
                </a:solidFill>
                <a:highlight>
                  <a:srgbClr val="FFFF00"/>
                </a:highlight>
              </a:rPr>
              <a:t>teritaire</a:t>
            </a:r>
            <a:r>
              <a:rPr lang="fr-FR" sz="2400" b="1" dirty="0">
                <a:solidFill>
                  <a:srgbClr val="00A3A6"/>
                </a:solidFill>
                <a:highlight>
                  <a:srgbClr val="FFFF00"/>
                </a:highlight>
              </a:rPr>
              <a:t> : barrières de prévention </a:t>
            </a:r>
          </a:p>
          <a:p>
            <a:pPr marL="0" lvl="1">
              <a:spcBef>
                <a:spcPts val="1000"/>
              </a:spcBef>
            </a:pPr>
            <a:endParaRPr lang="fr-FR" sz="2400" dirty="0">
              <a:solidFill>
                <a:srgbClr val="00A3A6"/>
              </a:solidFill>
            </a:endParaRP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C56C6A-DB42-48A4-84EA-4FCBF31C8B1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109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Diapo</a:t>
            </a:r>
            <a:r>
              <a:rPr lang="en-US" dirty="0"/>
              <a:t> : politique politique sur le risqué santé … Gestion / </a:t>
            </a:r>
          </a:p>
          <a:p>
            <a:r>
              <a:rPr lang="fr-FR" sz="1200" b="1" dirty="0">
                <a:solidFill>
                  <a:srgbClr val="002060"/>
                </a:solidFill>
              </a:rPr>
              <a:t>Prémisses d’une (</a:t>
            </a:r>
            <a:r>
              <a:rPr lang="fr-FR" sz="1200" b="1" dirty="0" err="1">
                <a:solidFill>
                  <a:srgbClr val="002060"/>
                </a:solidFill>
              </a:rPr>
              <a:t>re</a:t>
            </a:r>
            <a:r>
              <a:rPr lang="fr-FR" sz="1200" b="1" dirty="0">
                <a:solidFill>
                  <a:srgbClr val="002060"/>
                </a:solidFill>
              </a:rPr>
              <a:t>)mise en cause des fabricants ? </a:t>
            </a:r>
          </a:p>
          <a:p>
            <a:pPr marL="0" lvl="1">
              <a:spcBef>
                <a:spcPts val="1000"/>
              </a:spcBef>
            </a:pPr>
            <a:r>
              <a:rPr lang="fr-FR" sz="2400" b="1" dirty="0">
                <a:solidFill>
                  <a:srgbClr val="00A3A6"/>
                </a:solidFill>
              </a:rPr>
              <a:t>Action publique de prévention centrée sur le risque </a:t>
            </a:r>
            <a:r>
              <a:rPr lang="fr-FR" sz="2400" b="1" dirty="0" err="1">
                <a:solidFill>
                  <a:srgbClr val="00A3A6"/>
                </a:solidFill>
              </a:rPr>
              <a:t>Aigü</a:t>
            </a:r>
            <a:r>
              <a:rPr lang="fr-FR" sz="2400" b="1" dirty="0">
                <a:solidFill>
                  <a:srgbClr val="00A3A6"/>
                </a:solidFill>
              </a:rPr>
              <a:t> (risque chronique ?) P</a:t>
            </a:r>
            <a:r>
              <a:rPr lang="fr-FR" sz="2400" b="1" dirty="0">
                <a:solidFill>
                  <a:srgbClr val="00A3A6"/>
                </a:solidFill>
                <a:highlight>
                  <a:srgbClr val="FFFF00"/>
                </a:highlight>
              </a:rPr>
              <a:t>révention primaire / </a:t>
            </a:r>
            <a:r>
              <a:rPr lang="fr-FR" sz="2400" b="1" dirty="0" err="1">
                <a:solidFill>
                  <a:srgbClr val="00A3A6"/>
                </a:solidFill>
                <a:highlight>
                  <a:srgbClr val="FFFF00"/>
                </a:highlight>
              </a:rPr>
              <a:t>teritaire</a:t>
            </a:r>
            <a:r>
              <a:rPr lang="fr-FR" sz="2400" b="1" dirty="0">
                <a:solidFill>
                  <a:srgbClr val="00A3A6"/>
                </a:solidFill>
                <a:highlight>
                  <a:srgbClr val="FFFF00"/>
                </a:highlight>
              </a:rPr>
              <a:t> : barrières de prévention </a:t>
            </a:r>
          </a:p>
          <a:p>
            <a:pPr marL="0" lvl="1">
              <a:spcBef>
                <a:spcPts val="1000"/>
              </a:spcBef>
            </a:pPr>
            <a:endParaRPr lang="fr-FR" sz="2400" dirty="0">
              <a:solidFill>
                <a:srgbClr val="00A3A6"/>
              </a:solidFill>
            </a:endParaRP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C56C6A-DB42-48A4-84EA-4FCBF31C8B1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284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3DCB-FA0B-49BA-BB73-4D16435F4236}" type="datetime1">
              <a:rPr lang="fr-FR" smtClean="0"/>
              <a:t>27/09/2024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thématique Gerdal - Paris - 10 mai 2022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203C-40AF-46A3-9EE0-7542AAD1E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73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57B30-B75E-47EB-8535-7AE154CB5376}" type="datetime1">
              <a:rPr lang="fr-FR" smtClean="0"/>
              <a:t>27/09/2024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thématique Gerdal - Paris - 10 mai 2022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203C-40AF-46A3-9EE0-7542AAD1E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1730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E45F7-485A-476A-9FC1-BF743D310E28}" type="datetime1">
              <a:rPr lang="fr-FR" smtClean="0"/>
              <a:t>27/09/2024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thématique Gerdal - Paris - 10 mai 2022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203C-40AF-46A3-9EE0-7542AAD1E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287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class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7278" y="1537856"/>
            <a:ext cx="9680172" cy="4006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77E12C6-00F3-439F-A2FE-1D2F0A604A8D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667278" y="858838"/>
            <a:ext cx="9680171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803863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 - Version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8F33C8C-4663-47F8-AAC2-AA7669DF2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843" y="1272217"/>
            <a:ext cx="1546860" cy="313373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405A067-B49C-4F11-A938-80BC29FEEB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37629"/>
            <a:ext cx="5435600" cy="279082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C5A9449-A06C-4EA1-A540-CB2DC3C4934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306" y="2862262"/>
            <a:ext cx="314325" cy="32146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A9A26A8-F041-4097-AF69-174D33070FC9}"/>
              </a:ext>
            </a:extLst>
          </p:cNvPr>
          <p:cNvSpPr/>
          <p:nvPr userDrawn="1"/>
        </p:nvSpPr>
        <p:spPr>
          <a:xfrm>
            <a:off x="0" y="5994603"/>
            <a:ext cx="12192000" cy="864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BF5AA71-3F4D-4E9E-BA5E-688B6C5A5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1843" y="2767205"/>
            <a:ext cx="9144000" cy="1057708"/>
          </a:xfr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36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FC2D0F-6FA4-4470-9D28-7A0490629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1843" y="3634445"/>
            <a:ext cx="9144000" cy="654923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650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24D49-57DC-410F-8D7A-C52751B27263}" type="datetime1">
              <a:rPr lang="fr-FR" smtClean="0"/>
              <a:t>27/09/2024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thématique Gerdal - Paris - 10 mai 2022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203C-40AF-46A3-9EE0-7542AAD1E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83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45D10-6377-41DB-B2B1-46D1974ABDBD}" type="datetime1">
              <a:rPr lang="fr-FR" smtClean="0"/>
              <a:t>27/09/2024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thématique Gerdal - Paris - 10 mai 2022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203C-40AF-46A3-9EE0-7542AAD1E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0804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D80B9-B063-4A9E-82E3-8CB7971FD574}" type="datetime1">
              <a:rPr lang="fr-FR" smtClean="0"/>
              <a:t>27/09/2024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thématique Gerdal - Paris - 10 mai 2022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203C-40AF-46A3-9EE0-7542AAD1E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5186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1161F-F530-46F2-919E-E692584F3FF3}" type="datetime1">
              <a:rPr lang="fr-FR" smtClean="0"/>
              <a:t>27/09/2024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thématique Gerdal - Paris - 10 mai 2022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203C-40AF-46A3-9EE0-7542AAD1E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28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7A0C-3388-4F4E-B8C2-F65C2F634FCA}" type="datetime1">
              <a:rPr lang="fr-FR" smtClean="0"/>
              <a:t>27/09/2024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thématique Gerdal - Paris - 10 mai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203C-40AF-46A3-9EE0-7542AAD1E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678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9D4B6-6301-414A-BF01-78CB9431EBD1}" type="datetime1">
              <a:rPr lang="fr-FR" smtClean="0"/>
              <a:t>27/09/2024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thématique Gerdal - Paris - 10 mai 2022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203C-40AF-46A3-9EE0-7542AAD1E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2690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89C1D-5D17-4536-94BF-0E7A58ECD2FD}" type="datetime1">
              <a:rPr lang="fr-FR" smtClean="0"/>
              <a:t>27/09/2024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thématique Gerdal - Paris - 10 mai 2022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203C-40AF-46A3-9EE0-7542AAD1E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3232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0AF75-AB1C-46AF-8342-E4EA3EE2D015}" type="datetime1">
              <a:rPr lang="fr-FR" smtClean="0"/>
              <a:t>27/09/2024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thématique Gerdal - Paris - 10 mai 2022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203C-40AF-46A3-9EE0-7542AAD1E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947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F2472-028D-4567-8F62-1CDF461A51DD}" type="datetime1">
              <a:rPr lang="fr-FR" smtClean="0"/>
              <a:t>27/09/2024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Réunion thématique Gerdal - Paris - 10 mai 2022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4203C-40AF-46A3-9EE0-7542AAD1EA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617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rdal.fr/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irn.info/revue-travail-et-emploi-2021-3-page-155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DAD651C9-32F6-424D-94A4-14C1A2CC64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2863" y="2211780"/>
            <a:ext cx="6858000" cy="1057708"/>
          </a:xfrm>
        </p:spPr>
        <p:txBody>
          <a:bodyPr>
            <a:normAutofit fontScale="90000"/>
          </a:bodyPr>
          <a:lstStyle/>
          <a:p>
            <a:r>
              <a:rPr lang="fr-FR" sz="3000" dirty="0"/>
              <a:t>Une recherche-action révélatrice d’inégalités de participation. </a:t>
            </a:r>
            <a:br>
              <a:rPr lang="fr-FR" sz="3000" dirty="0"/>
            </a:br>
            <a:br>
              <a:rPr lang="fr-FR" sz="3000" dirty="0"/>
            </a:br>
            <a:r>
              <a:rPr lang="fr-FR" sz="3000" dirty="0"/>
              <a:t>Travailleurs viticoles du Blayais et usages des pesticides, une prise de parole rendue quasi-impossible </a:t>
            </a:r>
          </a:p>
        </p:txBody>
      </p:sp>
      <p:sp>
        <p:nvSpPr>
          <p:cNvPr id="4" name="Sous-titre 10">
            <a:extLst>
              <a:ext uri="{FF2B5EF4-FFF2-40B4-BE49-F238E27FC236}">
                <a16:creationId xmlns:a16="http://schemas.microsoft.com/office/drawing/2014/main" id="{9083EFA4-1D53-4E37-B8DB-06ED2B197975}"/>
              </a:ext>
            </a:extLst>
          </p:cNvPr>
          <p:cNvSpPr txBox="1">
            <a:spLocks/>
          </p:cNvSpPr>
          <p:nvPr/>
        </p:nvSpPr>
        <p:spPr>
          <a:xfrm>
            <a:off x="3401582" y="4912911"/>
            <a:ext cx="6858000" cy="65492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27566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dirty="0">
                <a:solidFill>
                  <a:srgbClr val="002060"/>
                </a:solidFill>
              </a:rPr>
              <a:t>Ludovic </a:t>
            </a:r>
            <a:r>
              <a:rPr lang="fr-FR" sz="2200" cap="small" dirty="0">
                <a:solidFill>
                  <a:srgbClr val="002060"/>
                </a:solidFill>
              </a:rPr>
              <a:t>Ginelli (Unité ETTIS, </a:t>
            </a:r>
            <a:r>
              <a:rPr lang="fr-FR" sz="2200" cap="small" dirty="0" err="1">
                <a:solidFill>
                  <a:srgbClr val="002060"/>
                </a:solidFill>
              </a:rPr>
              <a:t>Inrae</a:t>
            </a:r>
            <a:r>
              <a:rPr lang="fr-FR" sz="2200" cap="small" dirty="0">
                <a:solidFill>
                  <a:srgbClr val="002060"/>
                </a:solidFill>
              </a:rPr>
              <a:t>) </a:t>
            </a:r>
          </a:p>
          <a:p>
            <a:r>
              <a:rPr lang="fr-FR" sz="2200" dirty="0">
                <a:solidFill>
                  <a:srgbClr val="002060"/>
                </a:solidFill>
              </a:rPr>
              <a:t>Géraud</a:t>
            </a:r>
            <a:r>
              <a:rPr lang="fr-FR" sz="2200" cap="small" dirty="0">
                <a:solidFill>
                  <a:srgbClr val="002060"/>
                </a:solidFill>
              </a:rPr>
              <a:t> </a:t>
            </a:r>
            <a:r>
              <a:rPr lang="fr-FR" sz="2200" cap="small" dirty="0" err="1">
                <a:solidFill>
                  <a:srgbClr val="002060"/>
                </a:solidFill>
              </a:rPr>
              <a:t>Peylet</a:t>
            </a:r>
            <a:r>
              <a:rPr lang="fr-FR" sz="2200" cap="small" dirty="0">
                <a:solidFill>
                  <a:srgbClr val="002060"/>
                </a:solidFill>
              </a:rPr>
              <a:t> (Chambre d’Agriculture 33)</a:t>
            </a:r>
          </a:p>
        </p:txBody>
      </p:sp>
    </p:spTree>
    <p:extLst>
      <p:ext uri="{BB962C8B-B14F-4D97-AF65-F5344CB8AC3E}">
        <p14:creationId xmlns:p14="http://schemas.microsoft.com/office/powerpoint/2010/main" val="2787451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1135464" y="1945181"/>
            <a:ext cx="10216564" cy="4006733"/>
          </a:xfrm>
        </p:spPr>
        <p:txBody>
          <a:bodyPr>
            <a:normAutofit/>
          </a:bodyPr>
          <a:lstStyle/>
          <a:p>
            <a:pPr marL="0" lvl="1" algn="just">
              <a:lnSpc>
                <a:spcPct val="100000"/>
              </a:lnSpc>
              <a:spcBef>
                <a:spcPts val="1000"/>
              </a:spcBef>
              <a:buClr>
                <a:srgbClr val="00A3A6"/>
              </a:buClr>
            </a:pPr>
            <a:r>
              <a:rPr lang="fr-FR" sz="2400" b="1" dirty="0">
                <a:solidFill>
                  <a:srgbClr val="00A3A6"/>
                </a:solidFill>
              </a:rPr>
              <a:t>Les parties-prenantes 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Après une </a:t>
            </a:r>
            <a:r>
              <a:rPr lang="fr-FR" b="1" dirty="0">
                <a:solidFill>
                  <a:srgbClr val="002060"/>
                </a:solidFill>
              </a:rPr>
              <a:t>enquête préalable 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implication</a:t>
            </a:r>
            <a:r>
              <a:rPr lang="fr-FR" b="1" dirty="0">
                <a:solidFill>
                  <a:srgbClr val="002060"/>
                </a:solidFill>
              </a:rPr>
              <a:t> de la CA33, municipalité de Saint-Christoly de Blaye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puis mise en place de </a:t>
            </a:r>
            <a:r>
              <a:rPr lang="fr-FR" b="1" dirty="0">
                <a:solidFill>
                  <a:srgbClr val="002060"/>
                </a:solidFill>
              </a:rPr>
              <a:t>réunions de viticulteurs sur deux communes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002060"/>
                </a:solidFill>
              </a:rPr>
              <a:t>avec l’aide méthodologique du Gerdal</a:t>
            </a:r>
          </a:p>
          <a:p>
            <a:pPr marL="0" lvl="1" algn="just">
              <a:lnSpc>
                <a:spcPct val="100000"/>
              </a:lnSpc>
              <a:spcBef>
                <a:spcPts val="1000"/>
              </a:spcBef>
              <a:buClr>
                <a:srgbClr val="00A3A6"/>
              </a:buClr>
            </a:pPr>
            <a:r>
              <a:rPr lang="fr-FR" sz="2400" b="1" dirty="0">
                <a:solidFill>
                  <a:srgbClr val="00A3A6"/>
                </a:solidFill>
              </a:rPr>
              <a:t>Objectif : faciliter la pensée technique, collective, sur l’usage des PPP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srgbClr val="002060"/>
                </a:solidFill>
              </a:rPr>
              <a:t>des préoccupations aux problèmes traitables... </a:t>
            </a:r>
            <a:r>
              <a:rPr lang="fr-FR" sz="2100" b="1" dirty="0">
                <a:solidFill>
                  <a:srgbClr val="002060"/>
                </a:solidFill>
              </a:rPr>
              <a:t>par et pour les viticulteurs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srgbClr val="002060"/>
                </a:solidFill>
              </a:rPr>
              <a:t>Associée à une dynamique de </a:t>
            </a:r>
            <a:r>
              <a:rPr lang="fr-FR" sz="2100" b="1" dirty="0">
                <a:solidFill>
                  <a:srgbClr val="002060"/>
                </a:solidFill>
              </a:rPr>
              <a:t>résolution</a:t>
            </a:r>
            <a:r>
              <a:rPr lang="fr-FR" sz="2100" dirty="0">
                <a:solidFill>
                  <a:srgbClr val="002060"/>
                </a:solidFill>
              </a:rPr>
              <a:t> des problèmes 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srgbClr val="002060"/>
                </a:solidFill>
              </a:rPr>
              <a:t>En invitant tous les viticulteurs des deux communes (interconnaissance)</a:t>
            </a:r>
          </a:p>
          <a:p>
            <a:pPr marL="0" lvl="1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</a:pPr>
            <a:endParaRPr lang="fr-FR" sz="2100" dirty="0">
              <a:solidFill>
                <a:srgbClr val="002060"/>
              </a:solidFill>
            </a:endParaRPr>
          </a:p>
          <a:p>
            <a:pPr marL="0" lvl="1" algn="just">
              <a:lnSpc>
                <a:spcPct val="100000"/>
              </a:lnSpc>
              <a:spcBef>
                <a:spcPts val="1000"/>
              </a:spcBef>
              <a:buClr>
                <a:srgbClr val="00A3A6"/>
              </a:buClr>
            </a:pPr>
            <a:endParaRPr lang="fr-FR" sz="2400" b="1" dirty="0">
              <a:solidFill>
                <a:srgbClr val="00A3A6"/>
              </a:solidFill>
            </a:endParaRP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endParaRPr lang="fr-FR" sz="2100" dirty="0">
              <a:solidFill>
                <a:srgbClr val="002060"/>
              </a:solidFill>
            </a:endParaRP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endParaRPr lang="fr-FR" sz="2200" b="1" dirty="0">
              <a:solidFill>
                <a:srgbClr val="002060"/>
              </a:solidFill>
            </a:endParaRP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endParaRPr lang="fr-FR" sz="2200" b="1" dirty="0">
              <a:solidFill>
                <a:srgbClr val="002060"/>
              </a:solidFill>
            </a:endParaRPr>
          </a:p>
          <a:p>
            <a:endParaRPr lang="fr-FR" dirty="0"/>
          </a:p>
          <a:p>
            <a:pPr marL="0" lvl="1">
              <a:spcBef>
                <a:spcPts val="1000"/>
              </a:spcBef>
            </a:pPr>
            <a:endParaRPr lang="fr-FR" sz="2400" dirty="0">
              <a:solidFill>
                <a:srgbClr val="00A3A6"/>
              </a:solidFill>
            </a:endParaRPr>
          </a:p>
          <a:p>
            <a:endParaRPr lang="fr-FR" dirty="0"/>
          </a:p>
          <a:p>
            <a:endParaRPr lang="fr-FR" sz="2400" b="1" dirty="0">
              <a:solidFill>
                <a:srgbClr val="00A3A6"/>
              </a:solidFill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dirty="0"/>
              <a:t>Conditions d’une </a:t>
            </a:r>
            <a:r>
              <a:rPr lang="fr-FR" b="1"/>
              <a:t>recherche-action au sens du « GERDAL » dans </a:t>
            </a:r>
            <a:r>
              <a:rPr lang="fr-FR" b="1" dirty="0"/>
              <a:t>le Blayais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8315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1016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200" b="1" dirty="0">
                <a:solidFill>
                  <a:srgbClr val="002060"/>
                </a:solidFill>
              </a:rPr>
              <a:t>Recherche-action et mise en capacité des travailleurs agricoles à propos des pesticides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6013B4DA-AB1D-EA4C-9ACA-005162CC930C}"/>
              </a:ext>
            </a:extLst>
          </p:cNvPr>
          <p:cNvSpPr txBox="1">
            <a:spLocks/>
          </p:cNvSpPr>
          <p:nvPr/>
        </p:nvSpPr>
        <p:spPr>
          <a:xfrm>
            <a:off x="682557" y="1351504"/>
            <a:ext cx="10515600" cy="479695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spcBef>
                <a:spcPts val="1000"/>
              </a:spcBef>
              <a:buClr>
                <a:srgbClr val="00A3A6"/>
              </a:buClr>
              <a:buSzPct val="125000"/>
            </a:pPr>
            <a:r>
              <a:rPr lang="fr-FR" sz="2200" b="1" dirty="0">
                <a:solidFill>
                  <a:srgbClr val="00A3A6"/>
                </a:solidFill>
              </a:rPr>
              <a:t>Constat &amp; objectifs</a:t>
            </a:r>
          </a:p>
          <a:p>
            <a:pPr lvl="1" indent="446088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dirty="0">
                <a:solidFill>
                  <a:srgbClr val="002060"/>
                </a:solidFill>
              </a:rPr>
              <a:t>Les travailleurs agricoles sont peu audibles dans le débat public sur les pesticides. </a:t>
            </a:r>
          </a:p>
          <a:p>
            <a:pPr lvl="1" indent="446088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dirty="0">
                <a:solidFill>
                  <a:srgbClr val="002060"/>
                </a:solidFill>
              </a:rPr>
              <a:t>Hypothèse : mécanismes de mise en incapacité, différents selon statut prof et selon filière</a:t>
            </a:r>
          </a:p>
          <a:p>
            <a:pPr marL="452438" lvl="1" indent="-457200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dirty="0" err="1">
                <a:solidFill>
                  <a:srgbClr val="002060"/>
                </a:solidFill>
              </a:rPr>
              <a:t>Methodo</a:t>
            </a:r>
            <a:r>
              <a:rPr lang="fr-FR" sz="1900" dirty="0">
                <a:solidFill>
                  <a:srgbClr val="002060"/>
                </a:solidFill>
              </a:rPr>
              <a:t> : la recherche-action selon le GERDAL. Tenter de mettre en place des </a:t>
            </a:r>
            <a:r>
              <a:rPr lang="fr-FR" sz="1900" u="sng" dirty="0">
                <a:solidFill>
                  <a:srgbClr val="002060"/>
                </a:solidFill>
              </a:rPr>
              <a:t>groupes de travailleurs, par statut</a:t>
            </a:r>
            <a:r>
              <a:rPr lang="fr-FR" sz="1900" dirty="0">
                <a:solidFill>
                  <a:srgbClr val="002060"/>
                </a:solidFill>
              </a:rPr>
              <a:t>, et les accompagner dans la résolution de leurs préoccupations relatives à l’usage des « produits »</a:t>
            </a:r>
          </a:p>
          <a:p>
            <a:pPr lvl="1" indent="-457200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dirty="0">
                <a:solidFill>
                  <a:srgbClr val="002060"/>
                </a:solidFill>
              </a:rPr>
              <a:t>Objectif double : repérer les mécanismes de mise sous silence ; améliorer leurs capabilités</a:t>
            </a:r>
          </a:p>
          <a:p>
            <a:pPr lvl="1">
              <a:buClr>
                <a:srgbClr val="00A3A6"/>
              </a:buClr>
            </a:pPr>
            <a:endParaRPr lang="fr-FR" sz="1900" dirty="0">
              <a:solidFill>
                <a:srgbClr val="002060"/>
              </a:solidFill>
            </a:endParaRPr>
          </a:p>
          <a:p>
            <a:pPr lvl="1">
              <a:buClr>
                <a:srgbClr val="00A3A6"/>
              </a:buClr>
            </a:pPr>
            <a:r>
              <a:rPr lang="fr-FR" sz="2200" b="1" dirty="0">
                <a:solidFill>
                  <a:srgbClr val="00A3A6"/>
                </a:solidFill>
              </a:rPr>
              <a:t>Réalisation : </a:t>
            </a:r>
            <a:r>
              <a:rPr lang="fr-FR" sz="2200" dirty="0">
                <a:solidFill>
                  <a:srgbClr val="002060"/>
                </a:solidFill>
              </a:rPr>
              <a:t>réunions de viticulteurs de 2 communes du Blayais</a:t>
            </a:r>
          </a:p>
          <a:p>
            <a:pPr lvl="1">
              <a:buClr>
                <a:srgbClr val="00A3A6"/>
              </a:buClr>
            </a:pPr>
            <a:endParaRPr lang="fr-FR" sz="2200" b="1" dirty="0">
              <a:solidFill>
                <a:srgbClr val="002060"/>
              </a:solidFill>
            </a:endParaRPr>
          </a:p>
          <a:p>
            <a:pPr lvl="1">
              <a:buClr>
                <a:srgbClr val="00A3A6"/>
              </a:buClr>
            </a:pPr>
            <a:r>
              <a:rPr lang="fr-FR" sz="2200" b="1" dirty="0">
                <a:solidFill>
                  <a:srgbClr val="00A3A6"/>
                </a:solidFill>
              </a:rPr>
              <a:t>Avec qui, comment ?</a:t>
            </a:r>
          </a:p>
          <a:p>
            <a:pPr lvl="1" indent="446088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dirty="0">
                <a:solidFill>
                  <a:srgbClr val="002060"/>
                </a:solidFill>
              </a:rPr>
              <a:t>La CA 33 : service vigne-vin + service entreprise suite à </a:t>
            </a:r>
            <a:r>
              <a:rPr lang="fr-FR" sz="1900" b="1" dirty="0">
                <a:solidFill>
                  <a:srgbClr val="002060"/>
                </a:solidFill>
              </a:rPr>
              <a:t>l’intervention de la CA régionale</a:t>
            </a:r>
            <a:r>
              <a:rPr lang="fr-FR" sz="1900" dirty="0">
                <a:solidFill>
                  <a:srgbClr val="002060"/>
                </a:solidFill>
              </a:rPr>
              <a:t>. </a:t>
            </a:r>
          </a:p>
          <a:p>
            <a:pPr lvl="1">
              <a:buClr>
                <a:srgbClr val="00A3A6"/>
              </a:buClr>
            </a:pPr>
            <a:r>
              <a:rPr lang="fr-FR" sz="1900" dirty="0">
                <a:solidFill>
                  <a:srgbClr val="002060"/>
                </a:solidFill>
              </a:rPr>
              <a:t>	=&gt; implication d’un technicien de l’antenne locale à l’équipe d’accompagnement</a:t>
            </a:r>
          </a:p>
          <a:p>
            <a:pPr lvl="1">
              <a:buClr>
                <a:srgbClr val="00A3A6"/>
              </a:buClr>
            </a:pPr>
            <a:r>
              <a:rPr lang="fr-FR" sz="1900" dirty="0">
                <a:solidFill>
                  <a:srgbClr val="002060"/>
                </a:solidFill>
              </a:rPr>
              <a:t>	=&gt; intervention de collègues selon la « demande » des viticulteurs</a:t>
            </a:r>
          </a:p>
          <a:p>
            <a:pPr lvl="1">
              <a:buClr>
                <a:srgbClr val="00A3A6"/>
              </a:buClr>
            </a:pPr>
            <a:r>
              <a:rPr lang="fr-FR" sz="1900" dirty="0">
                <a:solidFill>
                  <a:srgbClr val="002060"/>
                </a:solidFill>
              </a:rPr>
              <a:t>	</a:t>
            </a:r>
          </a:p>
          <a:p>
            <a:pPr marL="342900" lvl="1" indent="-342900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dirty="0">
                <a:solidFill>
                  <a:srgbClr val="002060"/>
                </a:solidFill>
              </a:rPr>
              <a:t>  Le soutien de la municipalité : intérêt, salles mises à disposition, implication d’un élu - viticulteur</a:t>
            </a:r>
          </a:p>
          <a:p>
            <a:pPr marL="452438" lvl="1" indent="-452438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dirty="0">
                <a:solidFill>
                  <a:srgbClr val="002060"/>
                </a:solidFill>
              </a:rPr>
              <a:t>Le Gerdal : formation des membres de l’équipe d’accompagnement (</a:t>
            </a:r>
            <a:r>
              <a:rPr lang="fr-FR" sz="1900" dirty="0" err="1">
                <a:solidFill>
                  <a:srgbClr val="002060"/>
                </a:solidFill>
              </a:rPr>
              <a:t>géné</a:t>
            </a:r>
            <a:r>
              <a:rPr lang="fr-FR" sz="1900" dirty="0">
                <a:solidFill>
                  <a:srgbClr val="002060"/>
                </a:solidFill>
              </a:rPr>
              <a:t> &amp; sur site) + accompagnement </a:t>
            </a:r>
            <a:r>
              <a:rPr lang="fr-FR" sz="1900" dirty="0" err="1">
                <a:solidFill>
                  <a:srgbClr val="002060"/>
                </a:solidFill>
              </a:rPr>
              <a:t>méthodo</a:t>
            </a:r>
            <a:r>
              <a:rPr lang="fr-FR" sz="1900" dirty="0">
                <a:solidFill>
                  <a:srgbClr val="002060"/>
                </a:solidFill>
              </a:rPr>
              <a:t> des réunions avec </a:t>
            </a:r>
            <a:r>
              <a:rPr lang="fr-FR" sz="1900" dirty="0" err="1">
                <a:solidFill>
                  <a:srgbClr val="002060"/>
                </a:solidFill>
              </a:rPr>
              <a:t>viti</a:t>
            </a:r>
            <a:r>
              <a:rPr lang="fr-FR" sz="1900" dirty="0">
                <a:solidFill>
                  <a:srgbClr val="002060"/>
                </a:solidFill>
              </a:rPr>
              <a:t> (préparation des réunions, débriefing) =&gt; analyse de ce qui se passe</a:t>
            </a:r>
          </a:p>
          <a:p>
            <a:pPr lvl="1" indent="446088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altLang="fr-FR" sz="1900" dirty="0">
                <a:solidFill>
                  <a:srgbClr val="002060"/>
                </a:solidFill>
              </a:rPr>
              <a:t>Nos collègues disponibles si besoin (agro, économie)</a:t>
            </a:r>
            <a:endParaRPr lang="fr-FR" alt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344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1135464" y="1945181"/>
            <a:ext cx="10216564" cy="4666634"/>
          </a:xfrm>
        </p:spPr>
        <p:txBody>
          <a:bodyPr>
            <a:normAutofit fontScale="85000" lnSpcReduction="20000"/>
          </a:bodyPr>
          <a:lstStyle/>
          <a:p>
            <a:pPr marL="0" lvl="1" algn="just">
              <a:lnSpc>
                <a:spcPct val="100000"/>
              </a:lnSpc>
              <a:spcBef>
                <a:spcPts val="1000"/>
              </a:spcBef>
              <a:buClr>
                <a:srgbClr val="00A3A6"/>
              </a:buClr>
            </a:pPr>
            <a:r>
              <a:rPr lang="fr-FR" sz="2400" b="1" dirty="0">
                <a:solidFill>
                  <a:srgbClr val="00A3A6"/>
                </a:solidFill>
              </a:rPr>
              <a:t>Quel avenir de la viticulture ?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400" i="1" dirty="0">
                <a:solidFill>
                  <a:srgbClr val="002060"/>
                </a:solidFill>
              </a:rPr>
              <a:t>Comment mener une réflexion prospective sur la viticulture que l’on </a:t>
            </a:r>
            <a:r>
              <a:rPr lang="fr-FR" sz="2400" dirty="0">
                <a:solidFill>
                  <a:srgbClr val="002060"/>
                </a:solidFill>
              </a:rPr>
              <a:t>[consommateurs, profession, élus]</a:t>
            </a:r>
            <a:r>
              <a:rPr lang="fr-FR" sz="2400" i="1" dirty="0">
                <a:solidFill>
                  <a:srgbClr val="002060"/>
                </a:solidFill>
              </a:rPr>
              <a:t> veut dans le Blayais, avec quels interlocuteurs ?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400" i="1" dirty="0">
                <a:solidFill>
                  <a:srgbClr val="002060"/>
                </a:solidFill>
              </a:rPr>
              <a:t>Comment sécuriser la plus-value des vins bios avec un plus grand nombre de conversions et un éventuel durcissement de la réglementation?</a:t>
            </a:r>
            <a:endParaRPr lang="fr-FR" sz="2400" b="1" dirty="0">
              <a:solidFill>
                <a:srgbClr val="00A3A6"/>
              </a:solidFill>
            </a:endParaRPr>
          </a:p>
          <a:p>
            <a:pPr marL="0" lvl="1" algn="just">
              <a:lnSpc>
                <a:spcPct val="100000"/>
              </a:lnSpc>
              <a:spcBef>
                <a:spcPts val="1000"/>
              </a:spcBef>
              <a:buClr>
                <a:srgbClr val="00A3A6"/>
              </a:buClr>
            </a:pPr>
            <a:r>
              <a:rPr lang="fr-FR" sz="2400" b="1" dirty="0">
                <a:solidFill>
                  <a:srgbClr val="00A3A6"/>
                </a:solidFill>
              </a:rPr>
              <a:t>Avoir prise sur les décisions récentes ou à venir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400" i="1" dirty="0">
                <a:solidFill>
                  <a:srgbClr val="002060"/>
                </a:solidFill>
              </a:rPr>
              <a:t>Comment intégrer la nouvelle réglementation (ZNT riverains) sans conséquences négatives sur nos exploitations ?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400" b="1" i="1" dirty="0">
                <a:solidFill>
                  <a:srgbClr val="002060"/>
                </a:solidFill>
              </a:rPr>
              <a:t>Comment l’activité agricole peut-elle être intégrée dans le SCOT et le </a:t>
            </a:r>
            <a:r>
              <a:rPr lang="fr-FR" sz="2400" b="1" i="1" dirty="0" err="1">
                <a:solidFill>
                  <a:srgbClr val="002060"/>
                </a:solidFill>
              </a:rPr>
              <a:t>PLUi</a:t>
            </a:r>
            <a:r>
              <a:rPr lang="fr-FR" sz="2400" b="1" i="1" dirty="0">
                <a:solidFill>
                  <a:srgbClr val="002060"/>
                </a:solidFill>
              </a:rPr>
              <a:t> ?</a:t>
            </a:r>
            <a:endParaRPr lang="fr-FR" sz="2400" i="1" dirty="0">
              <a:solidFill>
                <a:srgbClr val="002060"/>
              </a:solidFill>
            </a:endParaRPr>
          </a:p>
          <a:p>
            <a:pPr marL="0" lvl="1" algn="just">
              <a:lnSpc>
                <a:spcPct val="100000"/>
              </a:lnSpc>
              <a:spcBef>
                <a:spcPts val="1000"/>
              </a:spcBef>
              <a:buClr>
                <a:srgbClr val="00A3A6"/>
              </a:buClr>
            </a:pPr>
            <a:r>
              <a:rPr lang="fr-FR" sz="2400" b="1" dirty="0">
                <a:solidFill>
                  <a:srgbClr val="00A3A6"/>
                </a:solidFill>
              </a:rPr>
              <a:t>La dangerosité des produits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400" i="1" dirty="0">
                <a:solidFill>
                  <a:srgbClr val="002060"/>
                </a:solidFill>
              </a:rPr>
              <a:t>Comment connaitre la dangerosité pour nous et autrui des produits qu’on utilise ?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400" i="1" dirty="0">
                <a:solidFill>
                  <a:srgbClr val="002060"/>
                </a:solidFill>
              </a:rPr>
              <a:t>Comment renforcer notre protection et celles des salariés avec des solutions applicables et appliquées ?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400" b="1" i="1" dirty="0">
                <a:solidFill>
                  <a:srgbClr val="002060"/>
                </a:solidFill>
              </a:rPr>
              <a:t>Comment et avec qui se coordonner pour faire des expérimentations de produits qui soient efficaces, abordables mais moins dangereux ?</a:t>
            </a:r>
          </a:p>
          <a:p>
            <a:pPr marL="0" lvl="1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</a:pPr>
            <a:endParaRPr lang="fr-FR" sz="2400" b="1" dirty="0">
              <a:solidFill>
                <a:srgbClr val="00A3A6"/>
              </a:solidFill>
            </a:endParaRPr>
          </a:p>
          <a:p>
            <a:pPr marL="0" lvl="1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</a:pPr>
            <a:r>
              <a:rPr lang="fr-FR" sz="2400" b="1" dirty="0">
                <a:solidFill>
                  <a:srgbClr val="00A3A6"/>
                </a:solidFill>
              </a:rPr>
              <a:t>Les relations avec les voisins non-agriculteurs...</a:t>
            </a:r>
          </a:p>
          <a:p>
            <a:pPr marL="0" lvl="1" algn="just">
              <a:lnSpc>
                <a:spcPct val="100000"/>
              </a:lnSpc>
              <a:spcBef>
                <a:spcPts val="1000"/>
              </a:spcBef>
              <a:buClr>
                <a:srgbClr val="00A3A6"/>
              </a:buClr>
            </a:pPr>
            <a:endParaRPr lang="fr-FR" sz="2400" b="1" dirty="0">
              <a:solidFill>
                <a:srgbClr val="00A3A6"/>
              </a:solidFill>
            </a:endParaRP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endParaRPr lang="fr-FR" sz="2100" dirty="0">
              <a:solidFill>
                <a:srgbClr val="002060"/>
              </a:solidFill>
            </a:endParaRP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endParaRPr lang="fr-FR" sz="2200" b="1" dirty="0">
              <a:solidFill>
                <a:srgbClr val="002060"/>
              </a:solidFill>
            </a:endParaRP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endParaRPr lang="fr-FR" sz="2200" b="1" dirty="0">
              <a:solidFill>
                <a:srgbClr val="002060"/>
              </a:solidFill>
            </a:endParaRPr>
          </a:p>
          <a:p>
            <a:endParaRPr lang="fr-FR" dirty="0"/>
          </a:p>
          <a:p>
            <a:pPr marL="0" lvl="1">
              <a:spcBef>
                <a:spcPts val="1000"/>
              </a:spcBef>
            </a:pPr>
            <a:endParaRPr lang="fr-FR" sz="2400" dirty="0">
              <a:solidFill>
                <a:srgbClr val="00A3A6"/>
              </a:solidFill>
            </a:endParaRPr>
          </a:p>
          <a:p>
            <a:endParaRPr lang="fr-FR" dirty="0"/>
          </a:p>
          <a:p>
            <a:endParaRPr lang="fr-FR" sz="2400" b="1" dirty="0">
              <a:solidFill>
                <a:srgbClr val="00A3A6"/>
              </a:solidFill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1257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Ce qui préoccupe les viticulteurs du Blayais</a:t>
            </a:r>
            <a:br>
              <a:rPr lang="fr-FR" b="1" dirty="0"/>
            </a:br>
            <a:r>
              <a:rPr lang="fr-FR" b="1" dirty="0"/>
              <a:t>en 2021</a:t>
            </a:r>
            <a:br>
              <a:rPr lang="fr-FR" b="1" dirty="0"/>
            </a:b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188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1135464" y="1945181"/>
            <a:ext cx="10216564" cy="4375232"/>
          </a:xfrm>
        </p:spPr>
        <p:txBody>
          <a:bodyPr>
            <a:normAutofit/>
          </a:bodyPr>
          <a:lstStyle/>
          <a:p>
            <a:pPr marL="0" lvl="1" algn="just">
              <a:lnSpc>
                <a:spcPct val="100000"/>
              </a:lnSpc>
              <a:spcBef>
                <a:spcPts val="1000"/>
              </a:spcBef>
              <a:buClr>
                <a:srgbClr val="00A3A6"/>
              </a:buClr>
            </a:pPr>
            <a:r>
              <a:rPr lang="fr-FR" sz="2400" b="1" i="1" dirty="0">
                <a:solidFill>
                  <a:srgbClr val="00A3A6"/>
                </a:solidFill>
              </a:rPr>
              <a:t>Que faire sur les parcelles proches des habitations ?</a:t>
            </a:r>
          </a:p>
          <a:p>
            <a:pPr marL="0" lvl="1" algn="just">
              <a:lnSpc>
                <a:spcPct val="100000"/>
              </a:lnSpc>
              <a:spcBef>
                <a:spcPts val="1000"/>
              </a:spcBef>
              <a:buClr>
                <a:srgbClr val="00A3A6"/>
              </a:buClr>
            </a:pPr>
            <a:endParaRPr lang="fr-FR" sz="2400" b="1" i="1" dirty="0">
              <a:solidFill>
                <a:srgbClr val="00A3A6"/>
              </a:solidFill>
            </a:endParaRPr>
          </a:p>
          <a:p>
            <a:pPr marL="0" lvl="1" algn="just">
              <a:lnSpc>
                <a:spcPct val="100000"/>
              </a:lnSpc>
              <a:spcBef>
                <a:spcPts val="1000"/>
              </a:spcBef>
              <a:buClr>
                <a:srgbClr val="00A3A6"/>
              </a:buClr>
            </a:pPr>
            <a:r>
              <a:rPr lang="fr-FR" sz="2400" b="1" i="1" dirty="0">
                <a:solidFill>
                  <a:srgbClr val="00A3A6"/>
                </a:solidFill>
              </a:rPr>
              <a:t>Comment expliquer collectivement nos pratiques à nos voisins, en tant que viticulteurs de la commune, y compris en bio?</a:t>
            </a:r>
            <a:r>
              <a:rPr lang="fr-FR" sz="2400" b="1" dirty="0">
                <a:solidFill>
                  <a:srgbClr val="00A3A6"/>
                </a:solidFill>
              </a:rPr>
              <a:t> 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i="1" dirty="0"/>
              <a:t> </a:t>
            </a:r>
            <a:r>
              <a:rPr lang="fr-FR" i="1" dirty="0">
                <a:solidFill>
                  <a:srgbClr val="002060"/>
                </a:solidFill>
              </a:rPr>
              <a:t>«  Il n’y a pas moins de traitements en bio, y a en plus ! »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002060"/>
                </a:solidFill>
              </a:rPr>
              <a:t>« Nous, on l’a [l’information] mais je ne peux pas passer trois heures avec tous mes voisins »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002060"/>
                </a:solidFill>
              </a:rPr>
              <a:t>« Le problème c'est qu'on est tiraillé entre le fait de dire « nos vins sont sains, sont bons, buvez du vin ». Et puis de l'autre côté, si on communique trop sur les produits qu'on utilise, on dit « Ah bah ouais mais finalement le vin, c’est que des produits »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rgbClr val="002060"/>
                </a:solidFill>
              </a:rPr>
              <a:t>« le traitement, vu qu’il y a de la dérive, qu’on peut se dire que ça rend les gens malades, là, il y a la grosse porte d’entrée pour attaquer facilement »</a:t>
            </a:r>
          </a:p>
          <a:p>
            <a:pPr marL="0" lvl="1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</a:pPr>
            <a:endParaRPr lang="fr-FR" sz="2100" dirty="0">
              <a:solidFill>
                <a:srgbClr val="002060"/>
              </a:solidFill>
            </a:endParaRPr>
          </a:p>
          <a:p>
            <a:pPr marL="0" lvl="1" algn="just">
              <a:lnSpc>
                <a:spcPct val="100000"/>
              </a:lnSpc>
              <a:spcBef>
                <a:spcPts val="1000"/>
              </a:spcBef>
              <a:buClr>
                <a:srgbClr val="00A3A6"/>
              </a:buClr>
            </a:pPr>
            <a:endParaRPr lang="fr-FR" sz="2400" b="1" dirty="0">
              <a:solidFill>
                <a:srgbClr val="00A3A6"/>
              </a:solidFill>
            </a:endParaRP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endParaRPr lang="fr-FR" sz="2100" dirty="0">
              <a:solidFill>
                <a:srgbClr val="002060"/>
              </a:solidFill>
            </a:endParaRP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endParaRPr lang="fr-FR" sz="2200" b="1" dirty="0">
              <a:solidFill>
                <a:srgbClr val="002060"/>
              </a:solidFill>
            </a:endParaRP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endParaRPr lang="fr-FR" sz="2200" b="1" dirty="0">
              <a:solidFill>
                <a:srgbClr val="002060"/>
              </a:solidFill>
            </a:endParaRPr>
          </a:p>
          <a:p>
            <a:endParaRPr lang="fr-FR" dirty="0"/>
          </a:p>
          <a:p>
            <a:pPr marL="0" lvl="1">
              <a:spcBef>
                <a:spcPts val="1000"/>
              </a:spcBef>
            </a:pPr>
            <a:endParaRPr lang="fr-FR" sz="2400" dirty="0">
              <a:solidFill>
                <a:srgbClr val="00A3A6"/>
              </a:solidFill>
            </a:endParaRPr>
          </a:p>
          <a:p>
            <a:endParaRPr lang="fr-FR" dirty="0"/>
          </a:p>
          <a:p>
            <a:endParaRPr lang="fr-FR" sz="2400" b="1" dirty="0">
              <a:solidFill>
                <a:srgbClr val="00A3A6"/>
              </a:solidFill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dirty="0"/>
              <a:t>La coexistence viticulture-résidence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2620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964579" y="1283329"/>
            <a:ext cx="10487191" cy="5143597"/>
          </a:xfrm>
        </p:spPr>
        <p:txBody>
          <a:bodyPr>
            <a:normAutofit/>
          </a:bodyPr>
          <a:lstStyle/>
          <a:p>
            <a:pPr marL="0" lvl="1" algn="just">
              <a:lnSpc>
                <a:spcPct val="100000"/>
              </a:lnSpc>
              <a:spcBef>
                <a:spcPts val="1000"/>
              </a:spcBef>
              <a:buClr>
                <a:srgbClr val="00A3A6"/>
              </a:buClr>
            </a:pPr>
            <a:r>
              <a:rPr lang="fr-FR" sz="2400" b="1" dirty="0">
                <a:solidFill>
                  <a:srgbClr val="00A3A6"/>
                </a:solidFill>
              </a:rPr>
              <a:t>Pourquoi est-ce si difficile aux viticulteurs d’expliquer ce qu’ils font ?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100" b="1" dirty="0">
                <a:solidFill>
                  <a:srgbClr val="002060"/>
                </a:solidFill>
              </a:rPr>
              <a:t>l’adaptation et le changement de pratiques (dont AB) ne suffisent pas</a:t>
            </a:r>
            <a:r>
              <a:rPr lang="fr-FR" sz="2100" dirty="0">
                <a:solidFill>
                  <a:srgbClr val="002060"/>
                </a:solidFill>
              </a:rPr>
              <a:t>...</a:t>
            </a:r>
          </a:p>
          <a:p>
            <a:pPr marL="0" lvl="1" algn="just">
              <a:lnSpc>
                <a:spcPct val="100000"/>
              </a:lnSpc>
              <a:spcBef>
                <a:spcPts val="1000"/>
              </a:spcBef>
              <a:buClr>
                <a:srgbClr val="00A3A6"/>
              </a:buClr>
            </a:pPr>
            <a:r>
              <a:rPr lang="fr-FR" sz="2400" b="1" dirty="0">
                <a:solidFill>
                  <a:srgbClr val="00A3A6"/>
                </a:solidFill>
              </a:rPr>
              <a:t>Car effets des cadrages 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srgbClr val="002060"/>
                </a:solidFill>
              </a:rPr>
              <a:t>Viticulture et résidence seraient incompatibles</a:t>
            </a:r>
            <a:endParaRPr lang="fr-FR" sz="2100" dirty="0">
              <a:solidFill>
                <a:srgbClr val="00A3A6"/>
              </a:solidFill>
            </a:endParaRP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srgbClr val="002060"/>
                </a:solidFill>
              </a:rPr>
              <a:t>Tout traitement est dangereux pour la santé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srgbClr val="002060"/>
                </a:solidFill>
              </a:rPr>
              <a:t>la justification des traitements est délégué aux seuls producteurs</a:t>
            </a:r>
          </a:p>
          <a:p>
            <a:pPr marL="0" lvl="1" algn="just">
              <a:lnSpc>
                <a:spcPct val="100000"/>
              </a:lnSpc>
              <a:spcBef>
                <a:spcPts val="1000"/>
              </a:spcBef>
              <a:buClr>
                <a:srgbClr val="00A3A6"/>
              </a:buClr>
            </a:pPr>
            <a:r>
              <a:rPr lang="fr-FR" sz="2400" b="1" dirty="0">
                <a:solidFill>
                  <a:srgbClr val="00A3A6"/>
                </a:solidFill>
              </a:rPr>
              <a:t>Or à problème systémique, réponses structurelles et institutionnelles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srgbClr val="002060"/>
                </a:solidFill>
              </a:rPr>
              <a:t>Nécessité d’un engagement véritable des organisations professionnelles viticoles 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srgbClr val="002060"/>
                </a:solidFill>
              </a:rPr>
              <a:t>Nécessité d’une meilleure cohérence des politiques de santé et des politiques économiques : autorisation de mise sur le marché des PPP par exemple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100" dirty="0">
                <a:solidFill>
                  <a:srgbClr val="002060"/>
                </a:solidFill>
              </a:rPr>
              <a:t>Nécessité de repenser le modèle de production agricole dépendant des PPP</a:t>
            </a:r>
            <a:endParaRPr lang="fr-FR" sz="2400" b="1" dirty="0">
              <a:solidFill>
                <a:srgbClr val="00A3A6"/>
              </a:solidFill>
            </a:endParaRPr>
          </a:p>
          <a:p>
            <a:pPr marL="0" lvl="1" algn="just">
              <a:lnSpc>
                <a:spcPct val="100000"/>
              </a:lnSpc>
              <a:spcBef>
                <a:spcPts val="1000"/>
              </a:spcBef>
              <a:buClr>
                <a:srgbClr val="00A3A6"/>
              </a:buClr>
            </a:pPr>
            <a:endParaRPr lang="fr-FR" sz="2400" b="1" dirty="0">
              <a:solidFill>
                <a:srgbClr val="00A3A6"/>
              </a:solidFill>
            </a:endParaRPr>
          </a:p>
          <a:p>
            <a:pPr marL="0" lvl="1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</a:pPr>
            <a:endParaRPr lang="fr-FR" sz="2100" dirty="0">
              <a:solidFill>
                <a:srgbClr val="002060"/>
              </a:solidFill>
            </a:endParaRPr>
          </a:p>
          <a:p>
            <a:endParaRPr lang="fr-FR" dirty="0"/>
          </a:p>
          <a:p>
            <a:pPr marL="0" lvl="1">
              <a:spcBef>
                <a:spcPts val="1000"/>
              </a:spcBef>
            </a:pPr>
            <a:endParaRPr lang="fr-FR" sz="2400" dirty="0">
              <a:solidFill>
                <a:srgbClr val="00A3A6"/>
              </a:solidFill>
            </a:endParaRPr>
          </a:p>
          <a:p>
            <a:endParaRPr lang="fr-FR" dirty="0"/>
          </a:p>
          <a:p>
            <a:endParaRPr lang="fr-FR" sz="2400" b="1" dirty="0">
              <a:solidFill>
                <a:srgbClr val="00A3A6"/>
              </a:solidFill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15062" y="6903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b="1" dirty="0"/>
              <a:t>Au-delà des relations interindividuelles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389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428017" y="1091556"/>
            <a:ext cx="11264630" cy="5532979"/>
          </a:xfrm>
        </p:spPr>
        <p:txBody>
          <a:bodyPr>
            <a:normAutofit fontScale="92500"/>
          </a:bodyPr>
          <a:lstStyle/>
          <a:p>
            <a:pPr marL="0" lvl="1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</a:pPr>
            <a:endParaRPr lang="fr-FR" sz="2100" dirty="0">
              <a:solidFill>
                <a:srgbClr val="002060"/>
              </a:solidFill>
            </a:endParaRP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600" b="1" dirty="0">
                <a:solidFill>
                  <a:srgbClr val="00A3A6"/>
                </a:solidFill>
              </a:rPr>
              <a:t>Cadrage de l’enjeu pesticides : </a:t>
            </a:r>
            <a:r>
              <a:rPr lang="fr-FR" sz="2400" dirty="0">
                <a:solidFill>
                  <a:srgbClr val="002060"/>
                </a:solidFill>
              </a:rPr>
              <a:t>Pas de changement structurel favorable, décalage persistant entre les préoccupations formulées par les viticulteurs et les réponses politiques aux manifestations agricoles de 2024 (</a:t>
            </a:r>
            <a:r>
              <a:rPr lang="fr-FR" sz="2400" dirty="0" err="1">
                <a:solidFill>
                  <a:srgbClr val="002060"/>
                </a:solidFill>
              </a:rPr>
              <a:t>chgt</a:t>
            </a:r>
            <a:r>
              <a:rPr lang="fr-FR" sz="2400" dirty="0">
                <a:solidFill>
                  <a:srgbClr val="002060"/>
                </a:solidFill>
              </a:rPr>
              <a:t> d’indicateur pour le plan </a:t>
            </a:r>
            <a:r>
              <a:rPr lang="fr-FR" sz="2400" dirty="0" err="1">
                <a:solidFill>
                  <a:srgbClr val="002060"/>
                </a:solidFill>
              </a:rPr>
              <a:t>Ecophyto</a:t>
            </a:r>
            <a:r>
              <a:rPr lang="fr-FR" sz="2400" dirty="0">
                <a:solidFill>
                  <a:srgbClr val="002060"/>
                </a:solidFill>
              </a:rPr>
              <a:t>, etc.)</a:t>
            </a:r>
          </a:p>
          <a:p>
            <a:pPr marL="0" lvl="1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</a:pPr>
            <a:endParaRPr lang="fr-FR" sz="2100" dirty="0">
              <a:solidFill>
                <a:srgbClr val="002060"/>
              </a:solidFill>
            </a:endParaRP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600" b="1" dirty="0" err="1">
                <a:solidFill>
                  <a:srgbClr val="00A3A6"/>
                </a:solidFill>
              </a:rPr>
              <a:t>Essouflement</a:t>
            </a:r>
            <a:r>
              <a:rPr lang="fr-FR" sz="2600" b="1" dirty="0">
                <a:solidFill>
                  <a:srgbClr val="00A3A6"/>
                </a:solidFill>
              </a:rPr>
              <a:t> de la dynamique locale d’animation </a:t>
            </a:r>
          </a:p>
          <a:p>
            <a:pPr marL="728550" lvl="2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rgbClr val="002060"/>
                </a:solidFill>
              </a:rPr>
              <a:t>groupes de viticulteurs pour réduire l’usage des pesticides, tester des alternatives (réseau </a:t>
            </a:r>
            <a:r>
              <a:rPr lang="fr-FR" sz="2200" dirty="0" err="1">
                <a:solidFill>
                  <a:srgbClr val="002060"/>
                </a:solidFill>
              </a:rPr>
              <a:t>Dephy</a:t>
            </a:r>
            <a:r>
              <a:rPr lang="fr-FR" sz="2200" dirty="0">
                <a:solidFill>
                  <a:srgbClr val="002060"/>
                </a:solidFill>
              </a:rPr>
              <a:t>) </a:t>
            </a:r>
          </a:p>
          <a:p>
            <a:pPr marL="728550" lvl="2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200" dirty="0">
                <a:solidFill>
                  <a:srgbClr val="002060"/>
                </a:solidFill>
              </a:rPr>
              <a:t>fortes difficultés économiques, même en bio  (« pourquoi passer en bio, pour quoi faire ? »)</a:t>
            </a:r>
          </a:p>
          <a:p>
            <a:pPr marL="728550" lvl="2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200" dirty="0" err="1">
                <a:solidFill>
                  <a:srgbClr val="002060"/>
                </a:solidFill>
              </a:rPr>
              <a:t>déconversion</a:t>
            </a:r>
            <a:r>
              <a:rPr lang="fr-FR" sz="2200" dirty="0">
                <a:solidFill>
                  <a:srgbClr val="002060"/>
                </a:solidFill>
              </a:rPr>
              <a:t> de l’AB</a:t>
            </a:r>
            <a:endParaRPr lang="fr-FR" sz="2600" b="1" dirty="0">
              <a:solidFill>
                <a:srgbClr val="00A3A6"/>
              </a:solidFill>
            </a:endParaRP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600" b="1" dirty="0">
                <a:solidFill>
                  <a:srgbClr val="00A3A6"/>
                </a:solidFill>
              </a:rPr>
              <a:t>Riverains toujours inquiets des traitements </a:t>
            </a:r>
            <a:r>
              <a:rPr lang="fr-FR" sz="2800" dirty="0">
                <a:solidFill>
                  <a:srgbClr val="002060"/>
                </a:solidFill>
              </a:rPr>
              <a:t>(malgré sympathie pour les revendications agricoles)</a:t>
            </a:r>
            <a:r>
              <a:rPr lang="fr-FR" sz="2600" b="1" dirty="0">
                <a:solidFill>
                  <a:srgbClr val="00A3A6"/>
                </a:solidFill>
              </a:rPr>
              <a:t>et pas davantage informés</a:t>
            </a:r>
            <a:r>
              <a:rPr lang="fr-FR" sz="2200" dirty="0">
                <a:solidFill>
                  <a:srgbClr val="002060"/>
                </a:solidFill>
              </a:rPr>
              <a:t>, dans une année météo défavorable (traitements nombreux, de dernière minute, même en conditions de vent défavorables pour protéger les vignes des maladies)</a:t>
            </a:r>
            <a:r>
              <a:rPr lang="fr-FR" sz="2600" b="1" dirty="0">
                <a:solidFill>
                  <a:srgbClr val="00A3A6"/>
                </a:solidFill>
              </a:rPr>
              <a:t> 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600" b="1" dirty="0">
                <a:solidFill>
                  <a:srgbClr val="00A3A6"/>
                </a:solidFill>
              </a:rPr>
              <a:t>Travail difficile de la Chambre sur des pistes de diversification</a:t>
            </a:r>
            <a:r>
              <a:rPr lang="fr-FR" sz="2200" dirty="0">
                <a:solidFill>
                  <a:srgbClr val="002060"/>
                </a:solidFill>
              </a:rPr>
              <a:t> : manque de filières structurées, moyens et contraintes agronomiques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endParaRPr lang="fr-FR" sz="2200" dirty="0">
              <a:solidFill>
                <a:srgbClr val="002060"/>
              </a:solidFill>
            </a:endParaRP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endParaRPr lang="fr-FR" sz="2200" dirty="0">
              <a:solidFill>
                <a:srgbClr val="002060"/>
              </a:solidFill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83340" y="-234007"/>
            <a:ext cx="10515600" cy="1325563"/>
          </a:xfrm>
        </p:spPr>
        <p:txBody>
          <a:bodyPr>
            <a:normAutofit/>
          </a:bodyPr>
          <a:lstStyle/>
          <a:p>
            <a:pPr marL="0" lvl="1" algn="ctr" rtl="0">
              <a:lnSpc>
                <a:spcPct val="90000"/>
              </a:lnSpc>
              <a:spcBef>
                <a:spcPct val="0"/>
              </a:spcBef>
            </a:pPr>
            <a:r>
              <a:rPr lang="fr-FR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 2021 à 2024, des tendances défavorables</a:t>
            </a:r>
          </a:p>
        </p:txBody>
      </p:sp>
    </p:spTree>
    <p:extLst>
      <p:ext uri="{BB962C8B-B14F-4D97-AF65-F5344CB8AC3E}">
        <p14:creationId xmlns:p14="http://schemas.microsoft.com/office/powerpoint/2010/main" val="238425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78010" y="166860"/>
            <a:ext cx="7538872" cy="620784"/>
          </a:xfrm>
        </p:spPr>
        <p:txBody>
          <a:bodyPr>
            <a:noAutofit/>
          </a:bodyPr>
          <a:lstStyle/>
          <a:p>
            <a:r>
              <a:rPr lang="fr-FR" b="1" dirty="0"/>
              <a:t>Constat et questionnement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00105" y="3912993"/>
            <a:ext cx="9037029" cy="2806784"/>
          </a:xfrm>
        </p:spPr>
        <p:txBody>
          <a:bodyPr>
            <a:normAutofit fontScale="70000" lnSpcReduction="20000"/>
          </a:bodyPr>
          <a:lstStyle/>
          <a:p>
            <a:pPr marL="0" lvl="1" indent="0" algn="just">
              <a:lnSpc>
                <a:spcPct val="110000"/>
              </a:lnSpc>
              <a:spcBef>
                <a:spcPts val="1000"/>
              </a:spcBef>
              <a:buClr>
                <a:srgbClr val="00A3A6"/>
              </a:buClr>
              <a:buSzPct val="125000"/>
              <a:buNone/>
            </a:pPr>
            <a:r>
              <a:rPr lang="fr-FR" sz="3200" dirty="0">
                <a:solidFill>
                  <a:srgbClr val="00A3A6"/>
                </a:solidFill>
              </a:rPr>
              <a:t>1. Par </a:t>
            </a:r>
            <a:r>
              <a:rPr lang="fr-FR" sz="3200" b="1" dirty="0">
                <a:solidFill>
                  <a:srgbClr val="00A3A6"/>
                </a:solidFill>
              </a:rPr>
              <a:t>quels mécanismes</a:t>
            </a:r>
            <a:r>
              <a:rPr lang="fr-FR" sz="3200" dirty="0">
                <a:solidFill>
                  <a:srgbClr val="00A3A6"/>
                </a:solidFill>
              </a:rPr>
              <a:t> les </a:t>
            </a:r>
            <a:r>
              <a:rPr lang="fr-FR" sz="3200" b="1" dirty="0">
                <a:solidFill>
                  <a:srgbClr val="00A3A6"/>
                </a:solidFill>
              </a:rPr>
              <a:t>agriculteurs et les salariés agricoles se trouvent-ils écartés </a:t>
            </a:r>
            <a:r>
              <a:rPr lang="fr-FR" sz="3200" dirty="0">
                <a:solidFill>
                  <a:srgbClr val="00A3A6"/>
                </a:solidFill>
              </a:rPr>
              <a:t>des espaces de débat sur les pesticides qu’ils utilisent ? </a:t>
            </a:r>
          </a:p>
          <a:p>
            <a:pPr marL="457200" lvl="1" indent="0">
              <a:buClr>
                <a:srgbClr val="00A3A6"/>
              </a:buClr>
              <a:buNone/>
            </a:pPr>
            <a:endParaRPr lang="fr-FR" sz="3200" dirty="0">
              <a:solidFill>
                <a:srgbClr val="00A3A6"/>
              </a:solidFill>
            </a:endParaRPr>
          </a:p>
          <a:p>
            <a:pPr marL="0" lvl="1" indent="0" algn="just">
              <a:lnSpc>
                <a:spcPct val="110000"/>
              </a:lnSpc>
              <a:spcBef>
                <a:spcPts val="1000"/>
              </a:spcBef>
              <a:buClr>
                <a:srgbClr val="00A3A6"/>
              </a:buClr>
              <a:buSzPct val="125000"/>
              <a:buNone/>
            </a:pPr>
            <a:r>
              <a:rPr lang="fr-FR" sz="3200" b="1" dirty="0">
                <a:solidFill>
                  <a:srgbClr val="00A3A6"/>
                </a:solidFill>
              </a:rPr>
              <a:t>2. Sous quelles conditions une recherche-action peut tenter d’y remédier ?</a:t>
            </a:r>
            <a:endParaRPr lang="fr-FR" sz="3200" dirty="0">
              <a:solidFill>
                <a:srgbClr val="00A3A6"/>
              </a:solidFill>
            </a:endParaRPr>
          </a:p>
          <a:p>
            <a:pPr marL="0" lvl="1" indent="0" algn="just">
              <a:buClr>
                <a:srgbClr val="00A3A6"/>
              </a:buClr>
              <a:buNone/>
            </a:pPr>
            <a:r>
              <a:rPr lang="fr-FR" sz="2600" dirty="0">
                <a:solidFill>
                  <a:srgbClr val="002060"/>
                </a:solidFill>
              </a:rPr>
              <a:t>Données sur la viticulture en Gironde issues des Projets </a:t>
            </a:r>
            <a:r>
              <a:rPr lang="fr-FR" sz="2600" dirty="0" err="1">
                <a:solidFill>
                  <a:srgbClr val="002060"/>
                </a:solidFill>
              </a:rPr>
              <a:t>Cittep</a:t>
            </a:r>
            <a:r>
              <a:rPr lang="fr-FR" sz="2600" dirty="0">
                <a:solidFill>
                  <a:srgbClr val="002060"/>
                </a:solidFill>
              </a:rPr>
              <a:t> et </a:t>
            </a:r>
            <a:r>
              <a:rPr lang="fr-FR" sz="2600" dirty="0" err="1">
                <a:solidFill>
                  <a:srgbClr val="002060"/>
                </a:solidFill>
              </a:rPr>
              <a:t>Expojust</a:t>
            </a:r>
            <a:r>
              <a:rPr lang="fr-FR" sz="2600" dirty="0">
                <a:solidFill>
                  <a:srgbClr val="002060"/>
                </a:solidFill>
              </a:rPr>
              <a:t> (2018-2021)</a:t>
            </a:r>
          </a:p>
          <a:p>
            <a:pPr marL="0" lvl="1" indent="0" algn="just">
              <a:buClr>
                <a:srgbClr val="00A3A6"/>
              </a:buClr>
              <a:buNone/>
            </a:pPr>
            <a:r>
              <a:rPr lang="fr-FR" sz="2600" dirty="0">
                <a:solidFill>
                  <a:srgbClr val="002060"/>
                </a:solidFill>
              </a:rPr>
              <a:t>- </a:t>
            </a:r>
            <a:r>
              <a:rPr lang="fr-FR" sz="2600" b="1" dirty="0">
                <a:solidFill>
                  <a:srgbClr val="002060"/>
                </a:solidFill>
              </a:rPr>
              <a:t>entretiens </a:t>
            </a:r>
            <a:r>
              <a:rPr lang="fr-FR" sz="2600" dirty="0">
                <a:solidFill>
                  <a:srgbClr val="002060"/>
                </a:solidFill>
              </a:rPr>
              <a:t>(acteurs institutionnels, associations, travailleurs agricoles…), observations réunions publiques et évènements professionnels ; veille sur la presse</a:t>
            </a:r>
          </a:p>
          <a:p>
            <a:pPr marL="0" lvl="1" indent="0" algn="just">
              <a:buClr>
                <a:srgbClr val="00A3A6"/>
              </a:buClr>
              <a:buNone/>
            </a:pPr>
            <a:r>
              <a:rPr lang="fr-FR" sz="2600" dirty="0">
                <a:solidFill>
                  <a:srgbClr val="002060"/>
                </a:solidFill>
              </a:rPr>
              <a:t>- </a:t>
            </a:r>
            <a:r>
              <a:rPr lang="fr-FR" sz="2600" b="1" dirty="0">
                <a:solidFill>
                  <a:srgbClr val="002060"/>
                </a:solidFill>
              </a:rPr>
              <a:t>recherche-action </a:t>
            </a:r>
            <a:r>
              <a:rPr lang="fr-FR" sz="2600" dirty="0">
                <a:solidFill>
                  <a:srgbClr val="002060"/>
                </a:solidFill>
              </a:rPr>
              <a:t>avec des viticulteurs du Blayais </a:t>
            </a:r>
          </a:p>
        </p:txBody>
      </p:sp>
      <p:sp>
        <p:nvSpPr>
          <p:cNvPr id="4" name="Sous-titre 6"/>
          <p:cNvSpPr txBox="1">
            <a:spLocks/>
          </p:cNvSpPr>
          <p:nvPr/>
        </p:nvSpPr>
        <p:spPr>
          <a:xfrm>
            <a:off x="2602297" y="4390873"/>
            <a:ext cx="7260128" cy="67901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600" kern="1200">
                <a:solidFill>
                  <a:srgbClr val="00A3A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C9A040B-4680-1B4F-8BA6-56441D200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0295" y="1610105"/>
            <a:ext cx="2667000" cy="1981200"/>
          </a:xfrm>
          <a:prstGeom prst="rect">
            <a:avLst/>
          </a:prstGeom>
        </p:spPr>
      </p:pic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6013B4DA-AB1D-EA4C-9ACA-005162CC930C}"/>
              </a:ext>
            </a:extLst>
          </p:cNvPr>
          <p:cNvSpPr txBox="1">
            <a:spLocks/>
          </p:cNvSpPr>
          <p:nvPr/>
        </p:nvSpPr>
        <p:spPr>
          <a:xfrm>
            <a:off x="1191492" y="1109332"/>
            <a:ext cx="7197596" cy="24819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00"/>
              </a:spcBef>
            </a:pPr>
            <a:endParaRPr lang="fr-FR" sz="1900" b="1" dirty="0"/>
          </a:p>
          <a:p>
            <a:pPr lvl="1" algn="just">
              <a:spcBef>
                <a:spcPts val="1000"/>
              </a:spcBef>
              <a:buClr>
                <a:srgbClr val="00A3A6"/>
              </a:buClr>
              <a:buSzPct val="125000"/>
            </a:pPr>
            <a:r>
              <a:rPr lang="fr-FR" sz="2200" b="1" dirty="0">
                <a:solidFill>
                  <a:srgbClr val="00A3A6"/>
                </a:solidFill>
              </a:rPr>
              <a:t>Des travailleurs agricoles sans-voix dans le débat public sur les pesticides</a:t>
            </a:r>
          </a:p>
          <a:p>
            <a:pPr lvl="1" indent="446088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dirty="0">
                <a:solidFill>
                  <a:srgbClr val="002060"/>
                </a:solidFill>
              </a:rPr>
              <a:t>L’usage et les effets sanitaires des pesticides agricoles sont l’objet de débat public, intensifié depuis 2016 </a:t>
            </a:r>
          </a:p>
          <a:p>
            <a:pPr lvl="1" indent="446088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dirty="0">
                <a:solidFill>
                  <a:srgbClr val="002060"/>
                </a:solidFill>
              </a:rPr>
              <a:t>Les travailleurs agricoles sont les premiers exposés </a:t>
            </a:r>
          </a:p>
          <a:p>
            <a:pPr lvl="1" indent="-457200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dirty="0">
                <a:solidFill>
                  <a:srgbClr val="002060"/>
                </a:solidFill>
              </a:rPr>
              <a:t>Mais leurs voix sont </a:t>
            </a:r>
            <a:r>
              <a:rPr lang="fr-FR" sz="1900" b="1" dirty="0">
                <a:solidFill>
                  <a:srgbClr val="002060"/>
                </a:solidFill>
              </a:rPr>
              <a:t>peu</a:t>
            </a:r>
            <a:r>
              <a:rPr lang="fr-FR" sz="1900" dirty="0">
                <a:solidFill>
                  <a:srgbClr val="002060"/>
                </a:solidFill>
              </a:rPr>
              <a:t> </a:t>
            </a:r>
            <a:r>
              <a:rPr lang="fr-FR" sz="1900" b="1" dirty="0">
                <a:solidFill>
                  <a:srgbClr val="002060"/>
                </a:solidFill>
              </a:rPr>
              <a:t>audibles dans le débat public</a:t>
            </a:r>
            <a:r>
              <a:rPr lang="fr-FR" sz="1900" dirty="0">
                <a:solidFill>
                  <a:srgbClr val="002060"/>
                </a:solidFill>
              </a:rPr>
              <a:t> sauf exception</a:t>
            </a:r>
          </a:p>
          <a:p>
            <a:pPr lvl="1">
              <a:spcBef>
                <a:spcPts val="1000"/>
              </a:spcBef>
            </a:pPr>
            <a:endParaRPr lang="fr-FR" sz="1900" b="1" dirty="0">
              <a:solidFill>
                <a:srgbClr val="00A3A6"/>
              </a:solidFill>
            </a:endParaRPr>
          </a:p>
          <a:p>
            <a:pPr marL="1690200" lvl="3" indent="-369888" algn="just" defTabSz="788988">
              <a:lnSpc>
                <a:spcPct val="100000"/>
              </a:lnSpc>
              <a:spcBef>
                <a:spcPts val="0"/>
              </a:spcBef>
              <a:buClr>
                <a:srgbClr val="92D050"/>
              </a:buClr>
            </a:pPr>
            <a:endParaRPr lang="fr-FR" altLang="fr-FR" dirty="0">
              <a:solidFill>
                <a:srgbClr val="002060"/>
              </a:solidFill>
            </a:endParaRPr>
          </a:p>
          <a:p>
            <a:endParaRPr lang="fr-FR" sz="2400" dirty="0">
              <a:solidFill>
                <a:srgbClr val="00A3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525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2440" y="79159"/>
            <a:ext cx="7387200" cy="1268856"/>
          </a:xfrm>
        </p:spPr>
        <p:txBody>
          <a:bodyPr>
            <a:noAutofit/>
          </a:bodyPr>
          <a:lstStyle/>
          <a:p>
            <a:r>
              <a:rPr lang="fr-FR" sz="2800" dirty="0"/>
              <a:t>L’exposition des travailleurs aux pesticides, un enjeu de justice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8689" y="1294662"/>
            <a:ext cx="8274762" cy="5373216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00000"/>
              </a:lnSpc>
              <a:spcBef>
                <a:spcPts val="1000"/>
              </a:spcBef>
            </a:pPr>
            <a:r>
              <a:rPr lang="fr-FR" sz="2200" b="1" dirty="0">
                <a:solidFill>
                  <a:srgbClr val="00A3A6"/>
                </a:solidFill>
              </a:rPr>
              <a:t>Enjeu de justice 1 : responsables, mais capables (en capacité de) ?</a:t>
            </a:r>
          </a:p>
          <a:p>
            <a:pPr marL="457200" lvl="1" indent="-457200"/>
            <a:r>
              <a:rPr lang="fr-FR" sz="1900" dirty="0"/>
              <a:t>Peuvent-ils endosser la responsabilité qui leur est imputée ? </a:t>
            </a:r>
          </a:p>
          <a:p>
            <a:pPr marL="1087200" lvl="2" indent="-457200"/>
            <a:r>
              <a:rPr lang="fr-FR" sz="1900" b="1" dirty="0"/>
              <a:t>Capacité à exprimer</a:t>
            </a:r>
            <a:r>
              <a:rPr lang="fr-FR" sz="1900" dirty="0"/>
              <a:t> leurs problèmes de santé ?</a:t>
            </a:r>
          </a:p>
          <a:p>
            <a:pPr marL="1087200" lvl="2" indent="-457200"/>
            <a:r>
              <a:rPr lang="fr-FR" sz="1900" b="1" dirty="0"/>
              <a:t>Ressources</a:t>
            </a:r>
            <a:r>
              <a:rPr lang="fr-FR" sz="1900" dirty="0"/>
              <a:t> pour </a:t>
            </a:r>
            <a:r>
              <a:rPr lang="fr-FR" sz="1900" b="1" dirty="0"/>
              <a:t>solutionner collectivement</a:t>
            </a:r>
            <a:r>
              <a:rPr lang="fr-FR" sz="1900" dirty="0"/>
              <a:t> leurs préoccupations relatives à l’utilisation des pesticides ?</a:t>
            </a:r>
          </a:p>
          <a:p>
            <a:pPr marL="457200" lvl="1" indent="-457200" algn="just"/>
            <a:r>
              <a:rPr lang="fr-FR" sz="1900" b="1" dirty="0"/>
              <a:t>Hypothèse</a:t>
            </a:r>
            <a:r>
              <a:rPr lang="fr-FR" sz="1900" dirty="0"/>
              <a:t> : ressources</a:t>
            </a:r>
            <a:r>
              <a:rPr lang="fr-FR" sz="1900" i="1" dirty="0">
                <a:solidFill>
                  <a:srgbClr val="FF0000"/>
                </a:solidFill>
              </a:rPr>
              <a:t> </a:t>
            </a:r>
            <a:r>
              <a:rPr lang="fr-FR" sz="1900" dirty="0"/>
              <a:t>inégales (statut, filière, rapports de force sur les territoires, entre organisations professionnelles…)</a:t>
            </a:r>
          </a:p>
          <a:p>
            <a:pPr lvl="1">
              <a:lnSpc>
                <a:spcPct val="80000"/>
              </a:lnSpc>
            </a:pPr>
            <a:endParaRPr lang="fr-FR" dirty="0">
              <a:solidFill>
                <a:schemeClr val="tx2"/>
              </a:solidFill>
            </a:endParaRPr>
          </a:p>
          <a:p>
            <a:pPr lvl="1">
              <a:lnSpc>
                <a:spcPct val="100000"/>
              </a:lnSpc>
              <a:spcBef>
                <a:spcPts val="1000"/>
              </a:spcBef>
            </a:pPr>
            <a:r>
              <a:rPr lang="fr-FR" sz="2200" b="1" dirty="0">
                <a:solidFill>
                  <a:srgbClr val="00A3A6"/>
                </a:solidFill>
              </a:rPr>
              <a:t>Enjeu de justice 2 : quel pouvoir de participation ?</a:t>
            </a:r>
          </a:p>
          <a:p>
            <a:pPr marL="1087200" lvl="2" indent="-457200">
              <a:lnSpc>
                <a:spcPct val="100000"/>
              </a:lnSpc>
            </a:pPr>
            <a:r>
              <a:rPr lang="fr-FR" sz="1900" dirty="0"/>
              <a:t>élaborer son point de vue pour pouvoir participer au débat public</a:t>
            </a:r>
          </a:p>
          <a:p>
            <a:pPr marL="1087200" lvl="2" indent="-457200"/>
            <a:r>
              <a:rPr lang="fr-FR" sz="1900" dirty="0"/>
              <a:t>La participation, un enjeu de justice (Fraser, 2005 ; Deldrève, 2015)</a:t>
            </a:r>
          </a:p>
          <a:p>
            <a:pPr marL="1357200" lvl="3" indent="-457200">
              <a:buClr>
                <a:schemeClr val="bg1"/>
              </a:buClr>
            </a:pPr>
            <a:r>
              <a:rPr lang="fr-FR" dirty="0"/>
              <a:t>Le non accès aux lieux de décisions et cadrage du problème public excluent ou rendent « sans voix » </a:t>
            </a:r>
          </a:p>
          <a:p>
            <a:pPr marL="900000" lvl="3" indent="0">
              <a:buClr>
                <a:schemeClr val="bg1"/>
              </a:buClr>
              <a:buNone/>
            </a:pPr>
            <a:endParaRPr lang="fr-FR" sz="1900" dirty="0"/>
          </a:p>
          <a:p>
            <a:pPr marL="0" lvl="3" indent="0" algn="just">
              <a:buClr>
                <a:schemeClr val="bg1"/>
              </a:buClr>
              <a:buNone/>
            </a:pPr>
            <a:r>
              <a:rPr lang="fr-FR" sz="1900" dirty="0">
                <a:sym typeface="Symbol"/>
              </a:rPr>
              <a:t>Problématique croisant </a:t>
            </a:r>
            <a:r>
              <a:rPr lang="fr-FR" sz="1900" b="1" dirty="0">
                <a:sym typeface="Symbol"/>
              </a:rPr>
              <a:t>enjeux sanitaires, démocratiques et de justice </a:t>
            </a:r>
            <a:r>
              <a:rPr lang="fr-FR" sz="1900" dirty="0">
                <a:sym typeface="Symbol"/>
              </a:rPr>
              <a:t>théorisés  en termes d</a:t>
            </a:r>
            <a:r>
              <a:rPr lang="fr-FR" sz="1900" b="1" dirty="0">
                <a:sym typeface="Symbol"/>
              </a:rPr>
              <a:t>’inégalités environnementales </a:t>
            </a:r>
            <a:r>
              <a:rPr lang="fr-FR" sz="1900" dirty="0">
                <a:sym typeface="Symbol"/>
              </a:rPr>
              <a:t> (</a:t>
            </a:r>
            <a:r>
              <a:rPr lang="fr-FR" sz="1900" dirty="0" err="1">
                <a:sym typeface="Symbol"/>
              </a:rPr>
              <a:t>Bullard</a:t>
            </a:r>
            <a:r>
              <a:rPr lang="fr-FR" sz="1900" dirty="0">
                <a:sym typeface="Symbol"/>
              </a:rPr>
              <a:t> 1990 ; </a:t>
            </a:r>
            <a:r>
              <a:rPr lang="fr-FR" sz="1900" dirty="0" err="1">
                <a:sym typeface="Symbol"/>
              </a:rPr>
              <a:t>Pye</a:t>
            </a:r>
            <a:r>
              <a:rPr lang="fr-FR" sz="1900" dirty="0">
                <a:sym typeface="Symbol"/>
              </a:rPr>
              <a:t> et al., 2008 ; Deldrève et Candau, 2014)</a:t>
            </a:r>
            <a:endParaRPr lang="fr-FR" sz="1900" dirty="0"/>
          </a:p>
          <a:p>
            <a:pPr marL="1357200" lvl="3" indent="-457200">
              <a:buClr>
                <a:schemeClr val="bg1"/>
              </a:buClr>
            </a:pPr>
            <a:endParaRPr lang="fr-FR" sz="1900" dirty="0"/>
          </a:p>
          <a:p>
            <a:pPr marL="1357200" lvl="3" indent="-457200">
              <a:buClr>
                <a:schemeClr val="bg1"/>
              </a:buClr>
            </a:pPr>
            <a:endParaRPr lang="fr-FR" sz="1900" dirty="0"/>
          </a:p>
          <a:p>
            <a:pPr marL="1357200" lvl="3" indent="-457200">
              <a:buClr>
                <a:schemeClr val="bg1"/>
              </a:buClr>
            </a:pPr>
            <a:endParaRPr lang="fr-FR" sz="1900" dirty="0"/>
          </a:p>
          <a:p>
            <a:pPr>
              <a:lnSpc>
                <a:spcPct val="120000"/>
              </a:lnSpc>
            </a:pPr>
            <a:endParaRPr lang="fr-FR" dirty="0">
              <a:solidFill>
                <a:schemeClr val="tx1"/>
              </a:solidFill>
            </a:endParaRPr>
          </a:p>
          <a:p>
            <a:pPr lvl="1" algn="just"/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2154344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347251" cy="96394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Cadrages et acteurs « forts » </a:t>
            </a:r>
            <a:br>
              <a:rPr lang="fr-FR" b="1" dirty="0"/>
            </a:br>
            <a:r>
              <a:rPr lang="fr-FR" b="1" dirty="0"/>
              <a:t>du débat sur les pesticides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1148316" y="1690577"/>
            <a:ext cx="10579395" cy="4986670"/>
          </a:xfrm>
        </p:spPr>
        <p:txBody>
          <a:bodyPr>
            <a:normAutofit fontScale="92500"/>
          </a:bodyPr>
          <a:lstStyle/>
          <a:p>
            <a:pPr marL="0" lvl="1" algn="just">
              <a:lnSpc>
                <a:spcPct val="100000"/>
              </a:lnSpc>
              <a:spcBef>
                <a:spcPts val="1000"/>
              </a:spcBef>
              <a:buClr>
                <a:srgbClr val="00A3A6"/>
              </a:buClr>
            </a:pPr>
            <a:r>
              <a:rPr lang="fr-FR" sz="2400" b="1" dirty="0">
                <a:solidFill>
                  <a:srgbClr val="00A3A6"/>
                </a:solidFill>
              </a:rPr>
              <a:t>Politiques publiques dédiées 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200" b="1" dirty="0">
                <a:solidFill>
                  <a:srgbClr val="002060"/>
                </a:solidFill>
              </a:rPr>
              <a:t>Gestion du risque par les « bonnes pratiques »</a:t>
            </a:r>
            <a:r>
              <a:rPr lang="fr-FR" sz="2200" dirty="0">
                <a:solidFill>
                  <a:srgbClr val="002060"/>
                </a:solidFill>
              </a:rPr>
              <a:t> (</a:t>
            </a:r>
            <a:r>
              <a:rPr lang="fr-FR" sz="2200" dirty="0" err="1">
                <a:solidFill>
                  <a:srgbClr val="002060"/>
                </a:solidFill>
              </a:rPr>
              <a:t>Jouzel</a:t>
            </a:r>
            <a:r>
              <a:rPr lang="fr-FR" sz="2200" dirty="0">
                <a:solidFill>
                  <a:srgbClr val="002060"/>
                </a:solidFill>
              </a:rPr>
              <a:t> et Prete, 2014 ; </a:t>
            </a:r>
            <a:r>
              <a:rPr lang="fr-FR" sz="2200" dirty="0" err="1">
                <a:solidFill>
                  <a:srgbClr val="002060"/>
                </a:solidFill>
              </a:rPr>
              <a:t>Nicourt</a:t>
            </a:r>
            <a:r>
              <a:rPr lang="fr-FR" sz="2200" dirty="0">
                <a:solidFill>
                  <a:srgbClr val="002060"/>
                </a:solidFill>
              </a:rPr>
              <a:t>, 2016)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200" b="1" dirty="0">
                <a:solidFill>
                  <a:srgbClr val="002060"/>
                </a:solidFill>
              </a:rPr>
              <a:t>Rendus seuls responsables de leur exposition </a:t>
            </a:r>
            <a:r>
              <a:rPr lang="fr-FR" sz="2200" dirty="0">
                <a:solidFill>
                  <a:srgbClr val="002060"/>
                </a:solidFill>
              </a:rPr>
              <a:t>VS responsabilité systémique et verrouillage </a:t>
            </a:r>
            <a:r>
              <a:rPr lang="fr-FR" sz="2200" dirty="0" err="1">
                <a:solidFill>
                  <a:srgbClr val="002060"/>
                </a:solidFill>
              </a:rPr>
              <a:t>socio-technique</a:t>
            </a:r>
            <a:r>
              <a:rPr lang="fr-FR" sz="2200" dirty="0">
                <a:solidFill>
                  <a:srgbClr val="002060"/>
                </a:solidFill>
              </a:rPr>
              <a:t> (Guichard et al., 2017)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200" b="1" dirty="0">
                <a:solidFill>
                  <a:srgbClr val="002060"/>
                </a:solidFill>
              </a:rPr>
              <a:t>Santé au travail confinée au sein d’instances et risque chimique (pesticides) peu traité</a:t>
            </a:r>
          </a:p>
          <a:p>
            <a:endParaRPr lang="fr-FR" dirty="0"/>
          </a:p>
          <a:p>
            <a:pPr marL="0" lvl="1" algn="just">
              <a:lnSpc>
                <a:spcPct val="100000"/>
              </a:lnSpc>
              <a:spcBef>
                <a:spcPts val="1000"/>
              </a:spcBef>
              <a:buClr>
                <a:srgbClr val="00A3A6"/>
              </a:buClr>
            </a:pPr>
            <a:r>
              <a:rPr lang="fr-FR" sz="2400" b="1" dirty="0">
                <a:solidFill>
                  <a:srgbClr val="00A3A6"/>
                </a:solidFill>
              </a:rPr>
              <a:t>Mobilisations anti-pesticides depuis 2008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200" b="1" dirty="0">
                <a:solidFill>
                  <a:srgbClr val="002060"/>
                </a:solidFill>
              </a:rPr>
              <a:t>De la protection des riverains…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200" b="1" dirty="0">
                <a:solidFill>
                  <a:srgbClr val="002060"/>
                </a:solidFill>
              </a:rPr>
              <a:t>… Aux mobilisations au nom des travailleurs agricoles </a:t>
            </a:r>
            <a:r>
              <a:rPr lang="fr-FR" sz="2200" dirty="0">
                <a:solidFill>
                  <a:srgbClr val="002060"/>
                </a:solidFill>
              </a:rPr>
              <a:t>(ex : Générations futures/</a:t>
            </a:r>
            <a:r>
              <a:rPr lang="fr-FR" sz="2200" dirty="0" err="1">
                <a:solidFill>
                  <a:srgbClr val="002060"/>
                </a:solidFill>
              </a:rPr>
              <a:t>Phytovictimes</a:t>
            </a:r>
            <a:r>
              <a:rPr lang="fr-FR" sz="2200" dirty="0">
                <a:solidFill>
                  <a:srgbClr val="002060"/>
                </a:solidFill>
              </a:rPr>
              <a:t>)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200" b="1" dirty="0">
                <a:solidFill>
                  <a:srgbClr val="002060"/>
                </a:solidFill>
              </a:rPr>
              <a:t>2018 : Virage significatif à visée systémique mais les travailleurs agricoles restent souvent silencieux</a:t>
            </a:r>
          </a:p>
          <a:p>
            <a:endParaRPr lang="fr-FR" dirty="0"/>
          </a:p>
          <a:p>
            <a:pPr marL="0" lvl="1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</a:pPr>
            <a:r>
              <a:rPr lang="fr-FR" sz="2400" b="1" dirty="0">
                <a:solidFill>
                  <a:srgbClr val="00A3A6"/>
                </a:solidFill>
              </a:rPr>
              <a:t>Travailleurs agricoles inégalement « mis en incapacité » de participer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200" b="1" dirty="0">
                <a:solidFill>
                  <a:srgbClr val="002060"/>
                </a:solidFill>
              </a:rPr>
              <a:t>Pour les agriculteurs, absence de relais professionnels alternatifs aux cadrages « forts »</a:t>
            </a:r>
          </a:p>
          <a:p>
            <a:pPr marL="271350" lvl="1" indent="-285750" algn="just">
              <a:lnSpc>
                <a:spcPct val="100000"/>
              </a:lnSpc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200" b="1" dirty="0">
                <a:solidFill>
                  <a:srgbClr val="002060"/>
                </a:solidFill>
              </a:rPr>
              <a:t>Pour les salariés, désertion institutionnelle</a:t>
            </a:r>
          </a:p>
          <a:p>
            <a:pPr marL="0" lvl="1">
              <a:spcBef>
                <a:spcPts val="1000"/>
              </a:spcBef>
            </a:pPr>
            <a:endParaRPr lang="fr-FR" sz="2400" dirty="0">
              <a:solidFill>
                <a:srgbClr val="00A3A6"/>
              </a:solidFill>
            </a:endParaRPr>
          </a:p>
          <a:p>
            <a:endParaRPr lang="fr-FR" dirty="0"/>
          </a:p>
          <a:p>
            <a:endParaRPr lang="fr-FR" sz="2400" b="1" dirty="0">
              <a:solidFill>
                <a:srgbClr val="00A3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03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72332" y="171401"/>
            <a:ext cx="7662257" cy="888251"/>
          </a:xfrm>
        </p:spPr>
        <p:txBody>
          <a:bodyPr>
            <a:normAutofit/>
          </a:bodyPr>
          <a:lstStyle/>
          <a:p>
            <a:r>
              <a:rPr lang="fr-FR" sz="3200" dirty="0"/>
              <a:t>La recherche-action comme choix </a:t>
            </a:r>
            <a:r>
              <a:rPr lang="fr-FR" sz="3200" dirty="0" err="1"/>
              <a:t>méthodo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65600" y="1559629"/>
            <a:ext cx="7260129" cy="1748496"/>
          </a:xfrm>
        </p:spPr>
        <p:txBody>
          <a:bodyPr>
            <a:noAutofit/>
          </a:bodyPr>
          <a:lstStyle/>
          <a:p>
            <a:pPr marL="271350" lvl="1" indent="-285750" algn="just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002060"/>
                </a:solidFill>
              </a:rPr>
              <a:t>Cadrage de l’enjeu </a:t>
            </a:r>
            <a:r>
              <a:rPr lang="fr-FR" dirty="0">
                <a:solidFill>
                  <a:srgbClr val="002060"/>
                </a:solidFill>
              </a:rPr>
              <a:t>pesticides </a:t>
            </a:r>
            <a:r>
              <a:rPr lang="fr-FR" b="1" dirty="0">
                <a:solidFill>
                  <a:srgbClr val="002060"/>
                </a:solidFill>
              </a:rPr>
              <a:t>à large échelle</a:t>
            </a:r>
            <a:r>
              <a:rPr lang="fr-FR" dirty="0">
                <a:solidFill>
                  <a:srgbClr val="002060"/>
                </a:solidFill>
              </a:rPr>
              <a:t>, variantes, controverses.</a:t>
            </a:r>
          </a:p>
          <a:p>
            <a:pPr marL="271350" lvl="1" indent="-285750" algn="just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002060"/>
                </a:solidFill>
              </a:rPr>
              <a:t>Lieux de débats </a:t>
            </a:r>
            <a:r>
              <a:rPr lang="fr-FR" dirty="0">
                <a:solidFill>
                  <a:srgbClr val="002060"/>
                </a:solidFill>
              </a:rPr>
              <a:t>publics et/ ou professionnels</a:t>
            </a:r>
            <a:r>
              <a:rPr lang="fr-FR" b="1" dirty="0">
                <a:solidFill>
                  <a:srgbClr val="002060"/>
                </a:solidFill>
              </a:rPr>
              <a:t> à l’échelle des territoires </a:t>
            </a:r>
            <a:r>
              <a:rPr lang="fr-FR" dirty="0">
                <a:solidFill>
                  <a:srgbClr val="002060"/>
                </a:solidFill>
              </a:rPr>
              <a:t>et de chaque </a:t>
            </a:r>
            <a:r>
              <a:rPr lang="fr-FR" b="1" dirty="0">
                <a:solidFill>
                  <a:srgbClr val="002060"/>
                </a:solidFill>
              </a:rPr>
              <a:t>filière ? Qui participe ?</a:t>
            </a:r>
          </a:p>
          <a:p>
            <a:pPr marL="271350" lvl="1" indent="-285750" algn="just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002060"/>
                </a:solidFill>
              </a:rPr>
              <a:t>Réseaux pro</a:t>
            </a:r>
            <a:r>
              <a:rPr lang="fr-FR" dirty="0">
                <a:solidFill>
                  <a:srgbClr val="002060"/>
                </a:solidFill>
              </a:rPr>
              <a:t> d’entraide et de dialogue à l’</a:t>
            </a:r>
            <a:r>
              <a:rPr lang="fr-FR" b="1" dirty="0">
                <a:solidFill>
                  <a:srgbClr val="002060"/>
                </a:solidFill>
              </a:rPr>
              <a:t>échelle intercommunale</a:t>
            </a:r>
          </a:p>
        </p:txBody>
      </p:sp>
      <p:sp>
        <p:nvSpPr>
          <p:cNvPr id="7" name="Sous-titre 6"/>
          <p:cNvSpPr>
            <a:spLocks noGrp="1"/>
          </p:cNvSpPr>
          <p:nvPr>
            <p:ph type="subTitle" idx="10"/>
          </p:nvPr>
        </p:nvSpPr>
        <p:spPr>
          <a:xfrm>
            <a:off x="2730916" y="1043896"/>
            <a:ext cx="7260128" cy="679018"/>
          </a:xfrm>
        </p:spPr>
        <p:txBody>
          <a:bodyPr>
            <a:normAutofit/>
          </a:bodyPr>
          <a:lstStyle/>
          <a:p>
            <a:r>
              <a:rPr lang="fr-FR" sz="2600" b="1" dirty="0">
                <a:solidFill>
                  <a:srgbClr val="00A3A6"/>
                </a:solidFill>
              </a:rPr>
              <a:t>Pré-enquête</a:t>
            </a:r>
          </a:p>
        </p:txBody>
      </p:sp>
      <p:sp>
        <p:nvSpPr>
          <p:cNvPr id="5" name="Sous-titre 6"/>
          <p:cNvSpPr txBox="1">
            <a:spLocks/>
          </p:cNvSpPr>
          <p:nvPr/>
        </p:nvSpPr>
        <p:spPr>
          <a:xfrm>
            <a:off x="2730917" y="3460524"/>
            <a:ext cx="8499578" cy="679018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27566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fr-FR" sz="4700" b="1" dirty="0">
                <a:solidFill>
                  <a:srgbClr val="00A3A6"/>
                </a:solidFill>
              </a:rPr>
              <a:t>Principes d’</a:t>
            </a:r>
            <a:r>
              <a:rPr lang="fr-FR" sz="4700" b="1" dirty="0" err="1">
                <a:solidFill>
                  <a:srgbClr val="00A3A6"/>
                </a:solidFill>
              </a:rPr>
              <a:t>empowerment</a:t>
            </a:r>
            <a:r>
              <a:rPr lang="fr-FR" sz="4700" b="1" dirty="0">
                <a:solidFill>
                  <a:srgbClr val="00A3A6"/>
                </a:solidFill>
              </a:rPr>
              <a:t> du Gerdal (</a:t>
            </a:r>
            <a:r>
              <a:rPr lang="fr-FR" sz="4700" b="1" dirty="0" err="1">
                <a:solidFill>
                  <a:srgbClr val="00A3A6"/>
                </a:solidFill>
              </a:rPr>
              <a:t>Darré</a:t>
            </a:r>
            <a:r>
              <a:rPr lang="fr-FR" sz="4700" b="1" dirty="0">
                <a:solidFill>
                  <a:srgbClr val="00A3A6"/>
                </a:solidFill>
              </a:rPr>
              <a:t> 1997, 2006)</a:t>
            </a:r>
          </a:p>
          <a:p>
            <a:r>
              <a:rPr lang="fr-FR" sz="2800" dirty="0">
                <a:solidFill>
                  <a:srgbClr val="00A3A6"/>
                </a:solidFill>
                <a:hlinkClick r:id="rId2"/>
              </a:rPr>
              <a:t>https://www.gerdal.fr/</a:t>
            </a:r>
            <a:r>
              <a:rPr lang="fr-FR" sz="2800" dirty="0">
                <a:solidFill>
                  <a:srgbClr val="00A3A6"/>
                </a:solidFill>
              </a:rPr>
              <a:t> </a:t>
            </a:r>
          </a:p>
          <a:p>
            <a:endParaRPr lang="fr-FR" sz="2800" dirty="0">
              <a:solidFill>
                <a:srgbClr val="00A3A6"/>
              </a:solidFill>
            </a:endParaRPr>
          </a:p>
          <a:p>
            <a:endParaRPr lang="fr-FR" sz="2800" dirty="0">
              <a:solidFill>
                <a:srgbClr val="00A3A6"/>
              </a:solidFill>
            </a:endParaRPr>
          </a:p>
        </p:txBody>
      </p:sp>
      <p:sp>
        <p:nvSpPr>
          <p:cNvPr id="6" name="Espace réservé du texte 2"/>
          <p:cNvSpPr txBox="1">
            <a:spLocks/>
          </p:cNvSpPr>
          <p:nvPr/>
        </p:nvSpPr>
        <p:spPr>
          <a:xfrm>
            <a:off x="2730916" y="4139542"/>
            <a:ext cx="7260129" cy="2380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350" lvl="1" indent="-285750" algn="just"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002060"/>
                </a:solidFill>
              </a:rPr>
              <a:t>Constituer un groupe pertinent</a:t>
            </a:r>
          </a:p>
          <a:p>
            <a:pPr marL="720000" lvl="2" indent="-369888" algn="just" defTabSz="788988">
              <a:spcBef>
                <a:spcPts val="0"/>
              </a:spcBef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À l’échelle des réseaux de dialogue / interconnaissance </a:t>
            </a:r>
          </a:p>
          <a:p>
            <a:pPr marL="720000" lvl="2" indent="-369888" algn="just" defTabSz="788988">
              <a:spcBef>
                <a:spcPts val="0"/>
              </a:spcBef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« Enrôler » dans l’animation leurs interlocuteurs professionnels</a:t>
            </a:r>
          </a:p>
          <a:p>
            <a:pPr lvl="1" algn="just">
              <a:spcBef>
                <a:spcPts val="0"/>
              </a:spcBef>
              <a:buClr>
                <a:srgbClr val="00A3A6"/>
              </a:buClr>
            </a:pPr>
            <a:endParaRPr lang="fr-FR" sz="800" b="1" dirty="0">
              <a:solidFill>
                <a:srgbClr val="002060"/>
              </a:solidFill>
            </a:endParaRPr>
          </a:p>
          <a:p>
            <a:pPr marL="271350" lvl="1" indent="-285750" algn="just">
              <a:spcBef>
                <a:spcPts val="0"/>
              </a:spcBef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rgbClr val="002060"/>
                </a:solidFill>
              </a:rPr>
              <a:t>Sans reproduire les asymétries identifiées</a:t>
            </a:r>
          </a:p>
          <a:p>
            <a:pPr marL="720000" lvl="2" indent="-369888" algn="just" defTabSz="788988">
              <a:spcBef>
                <a:spcPts val="0"/>
              </a:spcBef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Des groupes homogènes (« pairs ») / statuts, situations de travail </a:t>
            </a:r>
          </a:p>
          <a:p>
            <a:pPr marL="720000" lvl="2" indent="-369888" algn="just" defTabSz="788988">
              <a:spcBef>
                <a:spcPts val="0"/>
              </a:spcBef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Limiter les effets de leadership, favoriser la diversité des points de vue</a:t>
            </a:r>
          </a:p>
          <a:p>
            <a:pPr marL="720000" lvl="2" indent="-369888" algn="just" defTabSz="788988">
              <a:spcBef>
                <a:spcPts val="0"/>
              </a:spcBef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Accompagner l’élaboration d’un « problème traitable » défini par le groupe</a:t>
            </a:r>
          </a:p>
        </p:txBody>
      </p:sp>
    </p:spTree>
    <p:extLst>
      <p:ext uri="{BB962C8B-B14F-4D97-AF65-F5344CB8AC3E}">
        <p14:creationId xmlns:p14="http://schemas.microsoft.com/office/powerpoint/2010/main" val="2407672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319426" cy="515746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rgbClr val="002060"/>
                </a:solidFill>
              </a:rPr>
              <a:t>Participation fragile des viticulteurs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6013B4DA-AB1D-EA4C-9ACA-005162CC930C}"/>
              </a:ext>
            </a:extLst>
          </p:cNvPr>
          <p:cNvSpPr txBox="1">
            <a:spLocks/>
          </p:cNvSpPr>
          <p:nvPr/>
        </p:nvSpPr>
        <p:spPr>
          <a:xfrm>
            <a:off x="838199" y="1011677"/>
            <a:ext cx="11005457" cy="5502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spcBef>
                <a:spcPts val="1000"/>
              </a:spcBef>
              <a:buClr>
                <a:srgbClr val="00A3A6"/>
              </a:buClr>
              <a:buSzPct val="125000"/>
            </a:pPr>
            <a:r>
              <a:rPr lang="fr-FR" sz="2200" b="1" dirty="0">
                <a:solidFill>
                  <a:srgbClr val="00A3A6"/>
                </a:solidFill>
              </a:rPr>
              <a:t>Les faits</a:t>
            </a:r>
          </a:p>
          <a:p>
            <a:pPr marL="342900" lvl="1" indent="-342900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2060"/>
                </a:solidFill>
              </a:rPr>
              <a:t>6 réunions de viticulteurs, démarrées avant le 1</a:t>
            </a:r>
            <a:r>
              <a:rPr lang="fr-FR" sz="2000" baseline="30000" dirty="0">
                <a:solidFill>
                  <a:srgbClr val="002060"/>
                </a:solidFill>
              </a:rPr>
              <a:t>er</a:t>
            </a:r>
            <a:r>
              <a:rPr lang="fr-FR" sz="2000" dirty="0">
                <a:solidFill>
                  <a:srgbClr val="002060"/>
                </a:solidFill>
              </a:rPr>
              <a:t> confinement (février 2020)</a:t>
            </a:r>
          </a:p>
          <a:p>
            <a:pPr marL="342900" lvl="1" indent="-342900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2060"/>
                </a:solidFill>
              </a:rPr>
              <a:t>avec une participation </a:t>
            </a:r>
            <a:r>
              <a:rPr lang="fr-FR" sz="2000" b="1" dirty="0">
                <a:solidFill>
                  <a:srgbClr val="002060"/>
                </a:solidFill>
              </a:rPr>
              <a:t>faible</a:t>
            </a:r>
            <a:r>
              <a:rPr lang="fr-FR" sz="2000" dirty="0">
                <a:solidFill>
                  <a:srgbClr val="002060"/>
                </a:solidFill>
              </a:rPr>
              <a:t> (2 à 11 personnes sur 50 invitations) et </a:t>
            </a:r>
            <a:r>
              <a:rPr lang="fr-FR" sz="2000" b="1" dirty="0">
                <a:solidFill>
                  <a:srgbClr val="002060"/>
                </a:solidFill>
              </a:rPr>
              <a:t>instable</a:t>
            </a:r>
            <a:r>
              <a:rPr lang="fr-FR" sz="2000" dirty="0">
                <a:solidFill>
                  <a:srgbClr val="002060"/>
                </a:solidFill>
              </a:rPr>
              <a:t> (seul un élu municipal présent à toutes)</a:t>
            </a:r>
          </a:p>
          <a:p>
            <a:pPr marL="361950" lvl="1" indent="-361950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2060"/>
                </a:solidFill>
              </a:rPr>
              <a:t>Production de </a:t>
            </a:r>
            <a:r>
              <a:rPr lang="fr-FR" sz="2000" b="1" dirty="0">
                <a:solidFill>
                  <a:srgbClr val="002060"/>
                </a:solidFill>
              </a:rPr>
              <a:t>connaissances</a:t>
            </a:r>
            <a:r>
              <a:rPr lang="fr-FR" sz="2000" dirty="0">
                <a:solidFill>
                  <a:srgbClr val="002060"/>
                </a:solidFill>
              </a:rPr>
              <a:t> </a:t>
            </a:r>
            <a:r>
              <a:rPr lang="fr-FR" sz="2000" b="1" dirty="0">
                <a:solidFill>
                  <a:srgbClr val="002060"/>
                </a:solidFill>
              </a:rPr>
              <a:t>relatives à leurs préoccupations et les difficultés à les verser au débat public</a:t>
            </a:r>
          </a:p>
          <a:p>
            <a:pPr lvl="3" indent="-457200">
              <a:buClr>
                <a:srgbClr val="00A3A6"/>
              </a:buClr>
            </a:pPr>
            <a:r>
              <a:rPr lang="fr-FR" sz="2000" dirty="0">
                <a:solidFill>
                  <a:srgbClr val="002060"/>
                </a:solidFill>
              </a:rPr>
              <a:t>Avenir de la viticulture ; Avoir prise sur les décisions récentes ou à venir (ZNT riverains, </a:t>
            </a:r>
            <a:r>
              <a:rPr lang="fr-FR" sz="2000" dirty="0" err="1">
                <a:solidFill>
                  <a:srgbClr val="002060"/>
                </a:solidFill>
              </a:rPr>
              <a:t>PLUi</a:t>
            </a:r>
            <a:r>
              <a:rPr lang="fr-FR" sz="2000" dirty="0">
                <a:solidFill>
                  <a:srgbClr val="002060"/>
                </a:solidFill>
              </a:rPr>
              <a:t>) ; dangerosité des produits ; relations avec les voisins non-agriculteurs </a:t>
            </a:r>
          </a:p>
          <a:p>
            <a:pPr marL="1143000" lvl="3" indent="0">
              <a:buClr>
                <a:srgbClr val="00A3A6"/>
              </a:buClr>
              <a:buNone/>
            </a:pPr>
            <a:endParaRPr lang="fr-FR" b="1" dirty="0">
              <a:solidFill>
                <a:srgbClr val="002060"/>
              </a:solidFill>
            </a:endParaRPr>
          </a:p>
          <a:p>
            <a:pPr marL="361950" lvl="1" indent="-361950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dirty="0">
                <a:solidFill>
                  <a:srgbClr val="002060"/>
                </a:solidFill>
              </a:rPr>
              <a:t>Mais </a:t>
            </a:r>
            <a:r>
              <a:rPr lang="fr-FR" sz="1900" b="1" dirty="0">
                <a:solidFill>
                  <a:srgbClr val="002060"/>
                </a:solidFill>
              </a:rPr>
              <a:t>« démobilisation » dans la phase d’approfondissement </a:t>
            </a:r>
            <a:r>
              <a:rPr lang="fr-FR" sz="1900" dirty="0">
                <a:solidFill>
                  <a:srgbClr val="002060"/>
                </a:solidFill>
              </a:rPr>
              <a:t>des pistes de solution de 2 problèmes : </a:t>
            </a:r>
          </a:p>
          <a:p>
            <a:pPr lvl="3" indent="-457200">
              <a:buClr>
                <a:srgbClr val="00A3A6"/>
              </a:buClr>
            </a:pPr>
            <a:r>
              <a:rPr lang="fr-FR" dirty="0">
                <a:solidFill>
                  <a:srgbClr val="002060"/>
                </a:solidFill>
              </a:rPr>
              <a:t>Comment expliquer nos pratiques aux voisins ?</a:t>
            </a:r>
          </a:p>
          <a:p>
            <a:pPr lvl="3" indent="-457200">
              <a:buClr>
                <a:srgbClr val="00A3A6"/>
              </a:buClr>
            </a:pPr>
            <a:r>
              <a:rPr lang="fr-FR" dirty="0">
                <a:solidFill>
                  <a:srgbClr val="002060"/>
                </a:solidFill>
              </a:rPr>
              <a:t>Réalisation d’un diagnostic des parcelles de vigne pour avoir prise sur les </a:t>
            </a:r>
            <a:r>
              <a:rPr lang="fr-FR" dirty="0" err="1">
                <a:solidFill>
                  <a:srgbClr val="002060"/>
                </a:solidFill>
              </a:rPr>
              <a:t>mvts</a:t>
            </a:r>
            <a:r>
              <a:rPr lang="fr-FR" dirty="0">
                <a:solidFill>
                  <a:srgbClr val="002060"/>
                </a:solidFill>
              </a:rPr>
              <a:t> fonciers à venir et se faire entendre lors de l’élaboration de documents ou projets (</a:t>
            </a:r>
            <a:r>
              <a:rPr lang="fr-FR" dirty="0" err="1">
                <a:solidFill>
                  <a:srgbClr val="002060"/>
                </a:solidFill>
              </a:rPr>
              <a:t>PLUi</a:t>
            </a:r>
            <a:r>
              <a:rPr lang="fr-FR" dirty="0">
                <a:solidFill>
                  <a:srgbClr val="002060"/>
                </a:solidFill>
              </a:rPr>
              <a:t>, projet de territoire)</a:t>
            </a:r>
          </a:p>
          <a:p>
            <a:pPr lvl="1">
              <a:buClr>
                <a:srgbClr val="00A3A6"/>
              </a:buClr>
            </a:pPr>
            <a:endParaRPr lang="fr-FR" sz="2200" b="1" dirty="0">
              <a:solidFill>
                <a:srgbClr val="00A3A6"/>
              </a:solidFill>
            </a:endParaRPr>
          </a:p>
          <a:p>
            <a:pPr marL="361950" lvl="1" indent="-361950">
              <a:buClr>
                <a:srgbClr val="00A3A6"/>
              </a:buClr>
              <a:buFont typeface="Arial" panose="020B0604020202020204" pitchFamily="34" charset="0"/>
              <a:buChar char="•"/>
            </a:pPr>
            <a:endParaRPr lang="fr-FR" sz="1900" dirty="0">
              <a:solidFill>
                <a:srgbClr val="002060"/>
              </a:solidFill>
            </a:endParaRPr>
          </a:p>
          <a:p>
            <a:endParaRPr lang="fr-FR" sz="2400" dirty="0">
              <a:solidFill>
                <a:srgbClr val="00A3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952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319426" cy="515746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rgbClr val="002060"/>
                </a:solidFill>
              </a:rPr>
              <a:t>Participation fragile des viticulteurs (2)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6013B4DA-AB1D-EA4C-9ACA-005162CC930C}"/>
              </a:ext>
            </a:extLst>
          </p:cNvPr>
          <p:cNvSpPr txBox="1">
            <a:spLocks/>
          </p:cNvSpPr>
          <p:nvPr/>
        </p:nvSpPr>
        <p:spPr>
          <a:xfrm>
            <a:off x="838199" y="1011677"/>
            <a:ext cx="11005457" cy="5502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00"/>
              </a:spcBef>
            </a:pPr>
            <a:r>
              <a:rPr lang="fr-FR" sz="2200" b="1" dirty="0">
                <a:solidFill>
                  <a:srgbClr val="00A3A6"/>
                </a:solidFill>
              </a:rPr>
              <a:t>Raisons de cette fragilité ?</a:t>
            </a:r>
          </a:p>
          <a:p>
            <a:pPr marL="361950" lvl="1" indent="-361950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dirty="0">
                <a:solidFill>
                  <a:srgbClr val="002060"/>
                </a:solidFill>
              </a:rPr>
              <a:t>Pourtant conditions favorables : chambre d’agri &amp; municipalité impliquées, hors période de gros travaux </a:t>
            </a:r>
          </a:p>
          <a:p>
            <a:pPr marL="361950" lvl="1" indent="-361950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dirty="0">
                <a:solidFill>
                  <a:srgbClr val="002060"/>
                </a:solidFill>
              </a:rPr>
              <a:t>Mais </a:t>
            </a:r>
            <a:r>
              <a:rPr lang="fr-FR" sz="1900" b="1" dirty="0">
                <a:solidFill>
                  <a:srgbClr val="002060"/>
                </a:solidFill>
              </a:rPr>
              <a:t>perte de confiance envers leurs institutions</a:t>
            </a:r>
            <a:r>
              <a:rPr lang="fr-FR" sz="1900" dirty="0">
                <a:solidFill>
                  <a:srgbClr val="002060"/>
                </a:solidFill>
              </a:rPr>
              <a:t> (Chambre, </a:t>
            </a:r>
            <a:r>
              <a:rPr lang="fr-FR" sz="1900" dirty="0" err="1">
                <a:solidFill>
                  <a:srgbClr val="002060"/>
                </a:solidFill>
              </a:rPr>
              <a:t>Inrae</a:t>
            </a:r>
            <a:r>
              <a:rPr lang="fr-FR" sz="1900" dirty="0">
                <a:solidFill>
                  <a:srgbClr val="002060"/>
                </a:solidFill>
              </a:rPr>
              <a:t>, Syndicats d’</a:t>
            </a:r>
            <a:r>
              <a:rPr lang="fr-FR" sz="1900" dirty="0" err="1">
                <a:solidFill>
                  <a:srgbClr val="002060"/>
                </a:solidFill>
              </a:rPr>
              <a:t>appelation</a:t>
            </a:r>
            <a:r>
              <a:rPr lang="fr-FR" sz="1900" dirty="0">
                <a:solidFill>
                  <a:srgbClr val="002060"/>
                </a:solidFill>
              </a:rPr>
              <a:t>), </a:t>
            </a:r>
          </a:p>
          <a:p>
            <a:pPr marL="361950" lvl="1" indent="-361950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b="1" dirty="0">
                <a:solidFill>
                  <a:srgbClr val="002060"/>
                </a:solidFill>
              </a:rPr>
              <a:t>Sujet « pesticides » contrôlé </a:t>
            </a:r>
            <a:r>
              <a:rPr lang="fr-FR" sz="1900" dirty="0">
                <a:solidFill>
                  <a:srgbClr val="002060"/>
                </a:solidFill>
              </a:rPr>
              <a:t>par le CIVB (interprofession viticole), et </a:t>
            </a:r>
            <a:r>
              <a:rPr lang="fr-FR" sz="1900" b="1" dirty="0">
                <a:solidFill>
                  <a:srgbClr val="002060"/>
                </a:solidFill>
              </a:rPr>
              <a:t>confiné</a:t>
            </a:r>
            <a:r>
              <a:rPr lang="fr-FR" sz="1900" dirty="0">
                <a:solidFill>
                  <a:srgbClr val="002060"/>
                </a:solidFill>
              </a:rPr>
              <a:t> dans des instances (MSA, CHSCT) : « mise sous silence »</a:t>
            </a:r>
          </a:p>
          <a:p>
            <a:pPr marL="361950" lvl="1" indent="-361950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dirty="0">
                <a:solidFill>
                  <a:srgbClr val="002060"/>
                </a:solidFill>
              </a:rPr>
              <a:t>Un problème plus crucial et imminent est ailleurs : la mévente du vin</a:t>
            </a:r>
          </a:p>
          <a:p>
            <a:pPr marL="361950" lvl="1" indent="-361950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dirty="0">
                <a:solidFill>
                  <a:srgbClr val="002060"/>
                </a:solidFill>
              </a:rPr>
              <a:t>Sans parler de la </a:t>
            </a:r>
            <a:r>
              <a:rPr lang="fr-FR" sz="2000" dirty="0">
                <a:solidFill>
                  <a:srgbClr val="002060"/>
                </a:solidFill>
              </a:rPr>
              <a:t>« surcharge morale et de travail » des viticulteurs </a:t>
            </a:r>
          </a:p>
          <a:p>
            <a:pPr lvl="1">
              <a:buClr>
                <a:srgbClr val="00A3A6"/>
              </a:buClr>
            </a:pPr>
            <a:endParaRPr lang="fr-FR" sz="2000" dirty="0">
              <a:solidFill>
                <a:srgbClr val="002060"/>
              </a:solidFill>
            </a:endParaRPr>
          </a:p>
          <a:p>
            <a:pPr lvl="1">
              <a:buClr>
                <a:srgbClr val="00A3A6"/>
              </a:buClr>
            </a:pPr>
            <a:r>
              <a:rPr lang="fr-FR" sz="2200" b="1" dirty="0">
                <a:solidFill>
                  <a:srgbClr val="00A3A6"/>
                </a:solidFill>
              </a:rPr>
              <a:t>Pour autant, la participation varie selon la nature du problème formulé...</a:t>
            </a:r>
          </a:p>
          <a:p>
            <a:pPr lvl="1">
              <a:spcBef>
                <a:spcPts val="750"/>
              </a:spcBef>
            </a:pPr>
            <a:r>
              <a:rPr lang="fr-FR" sz="1650" i="1" u="sng" dirty="0">
                <a:solidFill>
                  <a:srgbClr val="002060"/>
                </a:solidFill>
              </a:rPr>
              <a:t>(</a:t>
            </a:r>
            <a:r>
              <a:rPr lang="fr-FR" sz="1800" i="1" u="sng" dirty="0">
                <a:solidFill>
                  <a:srgbClr val="002060"/>
                </a:solidFill>
              </a:rPr>
              <a:t>in)cohérence entre nature du problème et lieu de production de savoirs et d’actions pour le résoudre</a:t>
            </a:r>
          </a:p>
          <a:p>
            <a:pPr marL="339329" lvl="1" indent="-339329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002060"/>
                </a:solidFill>
              </a:rPr>
              <a:t>Quand le problème traité concerne des pratiques de production (ex: comment expérimenter des produits moins dangereux ?) </a:t>
            </a:r>
          </a:p>
          <a:p>
            <a:pPr lvl="2" indent="0">
              <a:buClr>
                <a:srgbClr val="00A3A6"/>
              </a:buClr>
              <a:buNone/>
            </a:pPr>
            <a:r>
              <a:rPr lang="fr-FR" sz="1800" dirty="0">
                <a:solidFill>
                  <a:srgbClr val="00A3A6"/>
                </a:solidFill>
              </a:rPr>
              <a:t>=&gt; réseau d’interconnaissance des </a:t>
            </a:r>
            <a:r>
              <a:rPr lang="fr-FR" sz="1800" dirty="0" err="1">
                <a:solidFill>
                  <a:srgbClr val="00A3A6"/>
                </a:solidFill>
              </a:rPr>
              <a:t>viti</a:t>
            </a:r>
            <a:r>
              <a:rPr lang="fr-FR" sz="1800" dirty="0">
                <a:solidFill>
                  <a:srgbClr val="00A3A6"/>
                </a:solidFill>
              </a:rPr>
              <a:t> + chambre d’agri</a:t>
            </a:r>
          </a:p>
          <a:p>
            <a:pPr marL="339329" lvl="1" indent="-339329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800" dirty="0">
                <a:solidFill>
                  <a:srgbClr val="002060"/>
                </a:solidFill>
              </a:rPr>
              <a:t>Quand les questions portent sur la légitimité de l’usage des pesticides (expliquer nos pratiques) ou l’élaboration d’instruments d’urbanisme (comment intégrer l’activité viticole  dans le </a:t>
            </a:r>
            <a:r>
              <a:rPr lang="fr-FR" sz="1800" dirty="0" err="1">
                <a:solidFill>
                  <a:srgbClr val="002060"/>
                </a:solidFill>
              </a:rPr>
              <a:t>PLUi</a:t>
            </a:r>
            <a:r>
              <a:rPr lang="fr-FR" sz="1800" dirty="0">
                <a:solidFill>
                  <a:srgbClr val="002060"/>
                </a:solidFill>
              </a:rPr>
              <a:t>, projet de territoire) </a:t>
            </a:r>
          </a:p>
          <a:p>
            <a:pPr lvl="2" indent="0">
              <a:buClr>
                <a:srgbClr val="00A3A6"/>
              </a:buClr>
              <a:buNone/>
            </a:pPr>
            <a:r>
              <a:rPr lang="fr-FR" sz="1800" dirty="0">
                <a:solidFill>
                  <a:srgbClr val="00A3A6"/>
                </a:solidFill>
              </a:rPr>
              <a:t>=&gt; autres acteurs, dont OPA et collectivités</a:t>
            </a:r>
          </a:p>
          <a:p>
            <a:pPr lvl="1">
              <a:buClr>
                <a:srgbClr val="00A3A6"/>
              </a:buClr>
            </a:pPr>
            <a:endParaRPr lang="fr-FR" sz="2200" b="1" dirty="0">
              <a:solidFill>
                <a:srgbClr val="00A3A6"/>
              </a:solidFill>
            </a:endParaRPr>
          </a:p>
          <a:p>
            <a:pPr marL="361950" lvl="1" indent="-361950">
              <a:buClr>
                <a:srgbClr val="00A3A6"/>
              </a:buClr>
              <a:buFont typeface="Arial" panose="020B0604020202020204" pitchFamily="34" charset="0"/>
              <a:buChar char="•"/>
            </a:pPr>
            <a:endParaRPr lang="fr-FR" sz="1900" dirty="0">
              <a:solidFill>
                <a:srgbClr val="002060"/>
              </a:solidFill>
            </a:endParaRPr>
          </a:p>
          <a:p>
            <a:endParaRPr lang="fr-FR" sz="2400" dirty="0">
              <a:solidFill>
                <a:srgbClr val="00A3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220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002060"/>
                </a:solidFill>
              </a:rPr>
              <a:t>Et les salariés ?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6013B4DA-AB1D-EA4C-9ACA-005162CC930C}"/>
              </a:ext>
            </a:extLst>
          </p:cNvPr>
          <p:cNvSpPr txBox="1">
            <a:spLocks/>
          </p:cNvSpPr>
          <p:nvPr/>
        </p:nvSpPr>
        <p:spPr>
          <a:xfrm>
            <a:off x="838200" y="1245997"/>
            <a:ext cx="10878178" cy="51103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spcBef>
                <a:spcPts val="1000"/>
              </a:spcBef>
              <a:buClr>
                <a:srgbClr val="00A3A6"/>
              </a:buClr>
              <a:buSzPct val="125000"/>
            </a:pPr>
            <a:r>
              <a:rPr lang="fr-FR" sz="2200" b="1" dirty="0">
                <a:solidFill>
                  <a:srgbClr val="00A3A6"/>
                </a:solidFill>
              </a:rPr>
              <a:t>Enquête exploratoire sur la faisabilité d’une RA</a:t>
            </a:r>
          </a:p>
          <a:p>
            <a:pPr marL="361950" lvl="1" indent="-361950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dirty="0">
                <a:solidFill>
                  <a:srgbClr val="002060"/>
                </a:solidFill>
              </a:rPr>
              <a:t>Eparpillement et manque de moyens des institutions dédiées </a:t>
            </a:r>
          </a:p>
          <a:p>
            <a:pPr marL="361950" lvl="1" indent="-361950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dirty="0">
                <a:solidFill>
                  <a:srgbClr val="002060"/>
                </a:solidFill>
              </a:rPr>
              <a:t>Des mécanismes spécifiques et plus marqués de mise sous-silence (conditions de travail et de vie) ; cf. aussi Degbelo et al., 2023 </a:t>
            </a:r>
            <a:r>
              <a:rPr lang="fr-FR" sz="1900" i="1" dirty="0">
                <a:solidFill>
                  <a:srgbClr val="002060"/>
                </a:solidFill>
              </a:rPr>
              <a:t>Travail et Emploi</a:t>
            </a:r>
            <a:r>
              <a:rPr lang="fr-FR" sz="1900" dirty="0">
                <a:solidFill>
                  <a:srgbClr val="002060"/>
                </a:solidFill>
              </a:rPr>
              <a:t>) </a:t>
            </a:r>
            <a:r>
              <a:rPr lang="fr-FR" sz="1900" dirty="0">
                <a:solidFill>
                  <a:srgbClr val="002060"/>
                </a:solidFill>
                <a:hlinkClick r:id="rId2"/>
              </a:rPr>
              <a:t>https://www.cairn.info/revue-travail-et-emploi-2021-3-page-155.htm</a:t>
            </a:r>
            <a:r>
              <a:rPr lang="fr-FR" sz="1900" dirty="0">
                <a:solidFill>
                  <a:srgbClr val="002060"/>
                </a:solidFill>
              </a:rPr>
              <a:t> </a:t>
            </a:r>
          </a:p>
          <a:p>
            <a:pPr lvl="1">
              <a:buClr>
                <a:srgbClr val="00A3A6"/>
              </a:buClr>
            </a:pPr>
            <a:r>
              <a:rPr lang="fr-FR" dirty="0">
                <a:solidFill>
                  <a:srgbClr val="002060"/>
                </a:solidFill>
              </a:rPr>
              <a:t> </a:t>
            </a:r>
            <a:endParaRPr lang="fr-FR" sz="2200" b="1" dirty="0">
              <a:solidFill>
                <a:srgbClr val="00A3A6"/>
              </a:solidFill>
            </a:endParaRPr>
          </a:p>
          <a:p>
            <a:pPr lvl="1" algn="just">
              <a:spcBef>
                <a:spcPts val="1000"/>
              </a:spcBef>
              <a:buClr>
                <a:srgbClr val="00A3A6"/>
              </a:buClr>
              <a:buSzPct val="125000"/>
            </a:pPr>
            <a:r>
              <a:rPr lang="fr-FR" sz="2200" b="1" dirty="0">
                <a:solidFill>
                  <a:srgbClr val="00A3A6"/>
                </a:solidFill>
              </a:rPr>
              <a:t>Des conditions non-réunies, en dépit du collectif de ML </a:t>
            </a:r>
            <a:r>
              <a:rPr lang="fr-FR" sz="2200" b="1" dirty="0" err="1">
                <a:solidFill>
                  <a:srgbClr val="00A3A6"/>
                </a:solidFill>
              </a:rPr>
              <a:t>Bibeyran</a:t>
            </a:r>
            <a:r>
              <a:rPr lang="fr-FR" sz="2200" b="1" dirty="0">
                <a:solidFill>
                  <a:srgbClr val="00A3A6"/>
                </a:solidFill>
              </a:rPr>
              <a:t>, saisonnière</a:t>
            </a:r>
          </a:p>
          <a:p>
            <a:pPr lvl="1">
              <a:spcBef>
                <a:spcPts val="1000"/>
              </a:spcBef>
            </a:pPr>
            <a:r>
              <a:rPr lang="fr-FR" sz="2200" b="1" dirty="0">
                <a:solidFill>
                  <a:srgbClr val="00A3A6"/>
                </a:solidFill>
              </a:rPr>
              <a:t> </a:t>
            </a:r>
          </a:p>
          <a:p>
            <a:pPr marL="271350" lvl="1" indent="-285750" algn="just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2060"/>
                </a:solidFill>
              </a:rPr>
              <a:t>CIMP :</a:t>
            </a:r>
            <a:r>
              <a:rPr lang="fr-FR" sz="2000" b="1" dirty="0">
                <a:solidFill>
                  <a:srgbClr val="002060"/>
                </a:solidFill>
              </a:rPr>
              <a:t> appel à témoigner mais pas un lieu professionnel</a:t>
            </a:r>
            <a:r>
              <a:rPr lang="fr-FR" sz="2000" dirty="0">
                <a:solidFill>
                  <a:srgbClr val="002060"/>
                </a:solidFill>
              </a:rPr>
              <a:t>; permanence CGT sans succès</a:t>
            </a:r>
            <a:endParaRPr lang="fr-FR" sz="2000" b="1" dirty="0">
              <a:solidFill>
                <a:srgbClr val="002060"/>
              </a:solidFill>
            </a:endParaRPr>
          </a:p>
          <a:p>
            <a:pPr marL="271350" lvl="1" indent="-285750" algn="just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002060"/>
                </a:solidFill>
              </a:rPr>
              <a:t>Diversité des statuts, </a:t>
            </a:r>
            <a:r>
              <a:rPr lang="fr-FR" sz="2000" dirty="0">
                <a:solidFill>
                  <a:srgbClr val="002060"/>
                </a:solidFill>
              </a:rPr>
              <a:t> isolement de nombreux salariés</a:t>
            </a:r>
          </a:p>
          <a:p>
            <a:pPr marL="271350" lvl="1" indent="-285750" algn="just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rgbClr val="002060"/>
                </a:solidFill>
              </a:rPr>
              <a:t>L’exposition des salariés agri : une </a:t>
            </a:r>
            <a:r>
              <a:rPr lang="fr-FR" sz="2000" b="1" dirty="0">
                <a:solidFill>
                  <a:srgbClr val="002060"/>
                </a:solidFill>
              </a:rPr>
              <a:t>cause sans relai institutionnel </a:t>
            </a:r>
            <a:r>
              <a:rPr lang="fr-FR" sz="2000" dirty="0">
                <a:solidFill>
                  <a:srgbClr val="002060"/>
                </a:solidFill>
              </a:rPr>
              <a:t>(</a:t>
            </a:r>
            <a:r>
              <a:rPr lang="fr-FR" sz="2000" dirty="0" err="1">
                <a:solidFill>
                  <a:srgbClr val="002060"/>
                </a:solidFill>
              </a:rPr>
              <a:t>Dirrecte</a:t>
            </a:r>
            <a:r>
              <a:rPr lang="fr-FR" sz="2000" dirty="0">
                <a:solidFill>
                  <a:srgbClr val="002060"/>
                </a:solidFill>
              </a:rPr>
              <a:t>, MSA, </a:t>
            </a:r>
            <a:r>
              <a:rPr lang="fr-FR" sz="2000" dirty="0" err="1">
                <a:solidFill>
                  <a:srgbClr val="002060"/>
                </a:solidFill>
              </a:rPr>
              <a:t>Dreal</a:t>
            </a:r>
            <a:r>
              <a:rPr lang="fr-FR" sz="2000" dirty="0">
                <a:solidFill>
                  <a:srgbClr val="002060"/>
                </a:solidFill>
              </a:rPr>
              <a:t>, Chambre)</a:t>
            </a:r>
          </a:p>
          <a:p>
            <a:pPr lvl="1">
              <a:buClr>
                <a:srgbClr val="00A3A6"/>
              </a:buClr>
            </a:pPr>
            <a:endParaRPr lang="fr-FR" sz="1900" dirty="0">
              <a:solidFill>
                <a:srgbClr val="002060"/>
              </a:solidFill>
            </a:endParaRPr>
          </a:p>
          <a:p>
            <a:endParaRPr lang="fr-FR" sz="2400" dirty="0">
              <a:solidFill>
                <a:srgbClr val="00A3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958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348609" cy="617368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002060"/>
                </a:solidFill>
              </a:rPr>
              <a:t>Portée et limites d’une recherche-action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6013B4DA-AB1D-EA4C-9ACA-005162CC930C}"/>
              </a:ext>
            </a:extLst>
          </p:cNvPr>
          <p:cNvSpPr txBox="1">
            <a:spLocks/>
          </p:cNvSpPr>
          <p:nvPr/>
        </p:nvSpPr>
        <p:spPr>
          <a:xfrm>
            <a:off x="838200" y="1166949"/>
            <a:ext cx="10515600" cy="512844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spcBef>
                <a:spcPts val="1000"/>
              </a:spcBef>
            </a:pPr>
            <a:r>
              <a:rPr lang="fr-FR" sz="2200" b="1" dirty="0">
                <a:solidFill>
                  <a:srgbClr val="00A3A6"/>
                </a:solidFill>
              </a:rPr>
              <a:t>Pour l’action : tous les problèmes sont-ils traitables par un groupe localisé ? </a:t>
            </a:r>
          </a:p>
          <a:p>
            <a:pPr lvl="1">
              <a:spcBef>
                <a:spcPts val="1000"/>
              </a:spcBef>
            </a:pPr>
            <a:r>
              <a:rPr lang="fr-FR" sz="2200" b="1" i="1" dirty="0" err="1">
                <a:solidFill>
                  <a:srgbClr val="002060"/>
                </a:solidFill>
              </a:rPr>
              <a:t>ie</a:t>
            </a:r>
            <a:r>
              <a:rPr lang="fr-FR" sz="2200" b="1" i="1" dirty="0">
                <a:solidFill>
                  <a:srgbClr val="002060"/>
                </a:solidFill>
              </a:rPr>
              <a:t> : cohérence entre nature du problème et lieu de production des normes (pratiques, législation…)</a:t>
            </a:r>
          </a:p>
          <a:p>
            <a:pPr marL="452438" lvl="1" indent="-452438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dirty="0">
                <a:solidFill>
                  <a:srgbClr val="002060"/>
                </a:solidFill>
              </a:rPr>
              <a:t>Quand le problème traité concerne des pratiques de production (comment expérimenter des produits moins dangereux ?) =&gt; réseau d’interconnaissance de </a:t>
            </a:r>
            <a:r>
              <a:rPr lang="fr-FR" sz="1900" dirty="0" err="1">
                <a:solidFill>
                  <a:srgbClr val="002060"/>
                </a:solidFill>
              </a:rPr>
              <a:t>viti</a:t>
            </a:r>
            <a:r>
              <a:rPr lang="fr-FR" sz="1900" dirty="0">
                <a:solidFill>
                  <a:srgbClr val="002060"/>
                </a:solidFill>
              </a:rPr>
              <a:t> + chambre d’agri</a:t>
            </a:r>
          </a:p>
          <a:p>
            <a:pPr marL="452438" lvl="1" indent="-452438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dirty="0">
                <a:solidFill>
                  <a:srgbClr val="002060"/>
                </a:solidFill>
              </a:rPr>
              <a:t>Quand les questions portent sur la légitimité de l’usage des pesticides (expliquer nos pratiques) ou l’élaboration d’instruments d’urbanisme (</a:t>
            </a:r>
            <a:r>
              <a:rPr lang="fr-FR" sz="1900" dirty="0" err="1">
                <a:solidFill>
                  <a:srgbClr val="002060"/>
                </a:solidFill>
              </a:rPr>
              <a:t>PLUi</a:t>
            </a:r>
            <a:r>
              <a:rPr lang="fr-FR" sz="1900" dirty="0">
                <a:solidFill>
                  <a:srgbClr val="002060"/>
                </a:solidFill>
              </a:rPr>
              <a:t>, projet de territoire) =&gt; autres acteurs, dont OPA et collectivités</a:t>
            </a:r>
          </a:p>
          <a:p>
            <a:pPr lvl="1">
              <a:buClr>
                <a:srgbClr val="00A3A6"/>
              </a:buClr>
            </a:pPr>
            <a:endParaRPr lang="fr-FR" sz="2200" b="1" dirty="0">
              <a:solidFill>
                <a:srgbClr val="00A3A6"/>
              </a:solidFill>
            </a:endParaRPr>
          </a:p>
          <a:p>
            <a:pPr lvl="1">
              <a:buClr>
                <a:srgbClr val="00A3A6"/>
              </a:buClr>
            </a:pPr>
            <a:r>
              <a:rPr lang="fr-FR" sz="2200" b="1" dirty="0">
                <a:solidFill>
                  <a:srgbClr val="00A3A6"/>
                </a:solidFill>
              </a:rPr>
              <a:t>Pour la recherche</a:t>
            </a:r>
          </a:p>
          <a:p>
            <a:pPr marL="342900" lvl="1" indent="-342900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dirty="0">
                <a:solidFill>
                  <a:srgbClr val="002060"/>
                </a:solidFill>
              </a:rPr>
              <a:t>Le dispositif de RA est très efficace pour identifier les préoccupations collectives des travailleurs… et les processus de mise sous silence associés</a:t>
            </a:r>
          </a:p>
          <a:p>
            <a:pPr marL="342900" lvl="1" indent="-342900">
              <a:buClr>
                <a:srgbClr val="00A3A6"/>
              </a:buClr>
              <a:buFont typeface="Arial" panose="020B0604020202020204" pitchFamily="34" charset="0"/>
              <a:buChar char="•"/>
            </a:pPr>
            <a:r>
              <a:rPr lang="fr-FR" sz="1900" dirty="0">
                <a:solidFill>
                  <a:srgbClr val="002060"/>
                </a:solidFill>
              </a:rPr>
              <a:t>Mais : Quels effets </a:t>
            </a:r>
            <a:r>
              <a:rPr lang="fr-FR" sz="1900" dirty="0" err="1">
                <a:solidFill>
                  <a:srgbClr val="002060"/>
                </a:solidFill>
              </a:rPr>
              <a:t>capabilisants</a:t>
            </a:r>
            <a:r>
              <a:rPr lang="fr-FR" sz="1900" dirty="0">
                <a:solidFill>
                  <a:srgbClr val="002060"/>
                </a:solidFill>
              </a:rPr>
              <a:t> produits ? Les capacités d’initiative des viticulteurs </a:t>
            </a:r>
            <a:r>
              <a:rPr lang="fr-FR" sz="1900" dirty="0" err="1">
                <a:solidFill>
                  <a:srgbClr val="002060"/>
                </a:solidFill>
              </a:rPr>
              <a:t>ont-elles</a:t>
            </a:r>
            <a:r>
              <a:rPr lang="fr-FR" sz="1900" dirty="0">
                <a:solidFill>
                  <a:srgbClr val="002060"/>
                </a:solidFill>
              </a:rPr>
              <a:t> été facilitées ?</a:t>
            </a:r>
          </a:p>
          <a:p>
            <a:pPr lvl="1">
              <a:buClr>
                <a:srgbClr val="00A3A6"/>
              </a:buClr>
            </a:pPr>
            <a:endParaRPr lang="fr-FR" sz="1900" dirty="0">
              <a:solidFill>
                <a:srgbClr val="002060"/>
              </a:solidFill>
            </a:endParaRPr>
          </a:p>
          <a:p>
            <a:pPr lvl="1">
              <a:buClr>
                <a:srgbClr val="00A3A6"/>
              </a:buClr>
            </a:pPr>
            <a:r>
              <a:rPr lang="fr-FR" sz="2200" b="1" dirty="0">
                <a:solidFill>
                  <a:srgbClr val="00B0F0"/>
                </a:solidFill>
              </a:rPr>
              <a:t>Travailleurs agricoles au centre du dispositif : condition nécessaire mais pas suffisante si le problème est structurel : « à problème systémique, réponses structurelles et institutionnelles ». </a:t>
            </a:r>
            <a:endParaRPr lang="fr-FR" sz="2200" b="1" dirty="0">
              <a:solidFill>
                <a:srgbClr val="002060"/>
              </a:solidFill>
            </a:endParaRPr>
          </a:p>
          <a:p>
            <a:pPr lvl="1" indent="446088">
              <a:buClr>
                <a:srgbClr val="00A3A6"/>
              </a:buClr>
              <a:buFont typeface="Arial" panose="020B0604020202020204" pitchFamily="34" charset="0"/>
              <a:buChar char="•"/>
            </a:pPr>
            <a:endParaRPr lang="fr-FR" sz="1900" dirty="0">
              <a:solidFill>
                <a:srgbClr val="002060"/>
              </a:solidFill>
            </a:endParaRPr>
          </a:p>
          <a:p>
            <a:endParaRPr lang="fr-FR" sz="2400" dirty="0">
              <a:solidFill>
                <a:srgbClr val="00A3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5595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1199</TotalTime>
  <Words>2336</Words>
  <Application>Microsoft Office PowerPoint</Application>
  <PresentationFormat>Grand écran</PresentationFormat>
  <Paragraphs>225</Paragraphs>
  <Slides>15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Thème Office</vt:lpstr>
      <vt:lpstr>Une recherche-action révélatrice d’inégalités de participation.   Travailleurs viticoles du Blayais et usages des pesticides, une prise de parole rendue quasi-impossible </vt:lpstr>
      <vt:lpstr>Constat et questionnement </vt:lpstr>
      <vt:lpstr>L’exposition des travailleurs aux pesticides, un enjeu de justice</vt:lpstr>
      <vt:lpstr>Cadrages et acteurs « forts »  du débat sur les pesticides</vt:lpstr>
      <vt:lpstr>La recherche-action comme choix méthodo</vt:lpstr>
      <vt:lpstr>Participation fragile des viticulteurs</vt:lpstr>
      <vt:lpstr>Participation fragile des viticulteurs (2)</vt:lpstr>
      <vt:lpstr>Et les salariés ?</vt:lpstr>
      <vt:lpstr>Portée et limites d’une recherche-action</vt:lpstr>
      <vt:lpstr>Conditions d’une recherche-action au sens du « GERDAL » dans le Blayais</vt:lpstr>
      <vt:lpstr>Recherche-action et mise en capacité des travailleurs agricoles à propos des pesticides </vt:lpstr>
      <vt:lpstr>Ce qui préoccupe les viticulteurs du Blayais en 2021 </vt:lpstr>
      <vt:lpstr>La coexistence viticulture-résidence</vt:lpstr>
      <vt:lpstr>Au-delà des relations interindividuelles</vt:lpstr>
      <vt:lpstr>De 2021 à 2024, des tendances défavorables</vt:lpstr>
    </vt:vector>
  </TitlesOfParts>
  <Company>Inrae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Cittep à l’AG du Gerdal 2021</dc:title>
  <dc:creator>Candau Jacqueline</dc:creator>
  <cp:lastModifiedBy>Amélie Monfort</cp:lastModifiedBy>
  <cp:revision>73</cp:revision>
  <cp:lastPrinted>2022-05-05T17:12:25Z</cp:lastPrinted>
  <dcterms:created xsi:type="dcterms:W3CDTF">2021-12-09T14:38:37Z</dcterms:created>
  <dcterms:modified xsi:type="dcterms:W3CDTF">2024-09-27T16:45:19Z</dcterms:modified>
</cp:coreProperties>
</file>