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RFvDY4ndzKv0Nvr5XeuOlp4zK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84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3" y="0"/>
            <a:ext cx="3962400" cy="34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ftr" idx="11"/>
          </p:nvPr>
        </p:nvSpPr>
        <p:spPr>
          <a:xfrm>
            <a:off x="2843807" y="6492875"/>
            <a:ext cx="34563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ftr" idx="11"/>
          </p:nvPr>
        </p:nvSpPr>
        <p:spPr>
          <a:xfrm>
            <a:off x="2857500" y="6492875"/>
            <a:ext cx="3429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title"/>
          </p:nvPr>
        </p:nvSpPr>
        <p:spPr>
          <a:xfrm rot="5400000">
            <a:off x="4623592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ftr" idx="11"/>
          </p:nvPr>
        </p:nvSpPr>
        <p:spPr>
          <a:xfrm>
            <a:off x="2686050" y="6492875"/>
            <a:ext cx="3429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body" idx="2"/>
          </p:nvPr>
        </p:nvSpPr>
        <p:spPr>
          <a:xfrm>
            <a:off x="4629149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2857500" y="6492875"/>
            <a:ext cx="3429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ftr" idx="11"/>
          </p:nvPr>
        </p:nvSpPr>
        <p:spPr>
          <a:xfrm>
            <a:off x="2857500" y="6492875"/>
            <a:ext cx="3429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ftr" idx="11"/>
          </p:nvPr>
        </p:nvSpPr>
        <p:spPr>
          <a:xfrm>
            <a:off x="2857500" y="6492875"/>
            <a:ext cx="3429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ftr" idx="11"/>
          </p:nvPr>
        </p:nvSpPr>
        <p:spPr>
          <a:xfrm>
            <a:off x="2857500" y="6492875"/>
            <a:ext cx="3429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5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2"/>
          </p:nvPr>
        </p:nvSpPr>
        <p:spPr>
          <a:xfrm>
            <a:off x="629841" y="2505074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body" idx="3"/>
          </p:nvPr>
        </p:nvSpPr>
        <p:spPr>
          <a:xfrm>
            <a:off x="4629149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body" idx="4"/>
          </p:nvPr>
        </p:nvSpPr>
        <p:spPr>
          <a:xfrm>
            <a:off x="4629149" y="2505074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*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ftr" idx="11"/>
          </p:nvPr>
        </p:nvSpPr>
        <p:spPr>
          <a:xfrm>
            <a:off x="2857500" y="6492875"/>
            <a:ext cx="3429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2857500" y="6492875"/>
            <a:ext cx="3429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body" idx="1"/>
          </p:nvPr>
        </p:nvSpPr>
        <p:spPr>
          <a:xfrm>
            <a:off x="3887390" y="987425"/>
            <a:ext cx="4629149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*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*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*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*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*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2857500" y="6492875"/>
            <a:ext cx="3429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>
            <a:spLocks noGrp="1"/>
          </p:cNvSpPr>
          <p:nvPr>
            <p:ph type="pic" idx="2"/>
          </p:nvPr>
        </p:nvSpPr>
        <p:spPr>
          <a:xfrm>
            <a:off x="3887390" y="987425"/>
            <a:ext cx="4629149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ftr" idx="11"/>
          </p:nvPr>
        </p:nvSpPr>
        <p:spPr>
          <a:xfrm>
            <a:off x="2857500" y="6492875"/>
            <a:ext cx="3429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*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*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*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*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*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/>
          <p:nvPr/>
        </p:nvSpPr>
        <p:spPr>
          <a:xfrm>
            <a:off x="0" y="6399390"/>
            <a:ext cx="9144000" cy="546100"/>
          </a:xfrm>
          <a:prstGeom prst="rect">
            <a:avLst/>
          </a:prstGeom>
          <a:solidFill>
            <a:srgbClr val="37722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9"/>
          <p:cNvSpPr txBox="1">
            <a:spLocks noGrp="1"/>
          </p:cNvSpPr>
          <p:nvPr>
            <p:ph type="dt" idx="10"/>
          </p:nvPr>
        </p:nvSpPr>
        <p:spPr>
          <a:xfrm>
            <a:off x="6286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pic>
        <p:nvPicPr>
          <p:cNvPr id="15" name="Google Shape;15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380312" y="198451"/>
            <a:ext cx="1563405" cy="49502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9"/>
          <p:cNvSpPr txBox="1">
            <a:spLocks noGrp="1"/>
          </p:cNvSpPr>
          <p:nvPr>
            <p:ph type="ftr" idx="11"/>
          </p:nvPr>
        </p:nvSpPr>
        <p:spPr>
          <a:xfrm>
            <a:off x="2728926" y="6492875"/>
            <a:ext cx="368614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46666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143000" y="1589020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fr-FR" sz="3100">
                <a:latin typeface="Calibri"/>
                <a:ea typeface="Calibri"/>
                <a:cs typeface="Calibri"/>
                <a:sym typeface="Calibri"/>
              </a:rPr>
              <a:t>CHAIRE PARTICIPATIONS MEDIATION &amp; TRANSITION CITOYENNE</a:t>
            </a:r>
            <a:br>
              <a:rPr lang="fr-FR" sz="2000"/>
            </a:br>
            <a:br>
              <a:rPr lang="fr-FR" sz="2000"/>
            </a:br>
            <a:r>
              <a:rPr lang="fr-FR" sz="3100" b="0">
                <a:latin typeface="Calibri"/>
                <a:ea typeface="Calibri"/>
                <a:cs typeface="Calibri"/>
                <a:sym typeface="Calibri"/>
              </a:rPr>
              <a:t>ECOLE D’ÉTÉ:</a:t>
            </a:r>
            <a:br>
              <a:rPr lang="fr-FR" sz="3100" b="0">
                <a:latin typeface="Calibri"/>
                <a:ea typeface="Calibri"/>
                <a:cs typeface="Calibri"/>
                <a:sym typeface="Calibri"/>
              </a:rPr>
            </a:br>
            <a:r>
              <a:rPr lang="fr-FR" sz="3100" b="0">
                <a:latin typeface="Calibri"/>
                <a:ea typeface="Calibri"/>
                <a:cs typeface="Calibri"/>
                <a:sym typeface="Calibri"/>
              </a:rPr>
              <a:t>PARTICIPER ET FAIRE PARTICIPER A LA TRANSITION ENERGETIQUE</a:t>
            </a:r>
            <a:br>
              <a:rPr lang="fr-FR" sz="2000"/>
            </a:br>
            <a:br>
              <a:rPr lang="fr-FR" sz="2000"/>
            </a:br>
            <a:endParaRPr sz="2000"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1143000" y="4293096"/>
            <a:ext cx="6858000" cy="979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800"/>
              <a:buFont typeface="Calibri"/>
              <a:buNone/>
            </a:pPr>
            <a:r>
              <a:rPr lang="fr-FR" sz="2800">
                <a:solidFill>
                  <a:srgbClr val="C55A11"/>
                </a:solidFill>
              </a:rPr>
              <a:t>SCIC-SAS COOPEC et Parc éolien d’ANDILLY LES MARAIS</a:t>
            </a:r>
            <a:endParaRPr sz="2800">
              <a:solidFill>
                <a:srgbClr val="C55A1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ftr" idx="11"/>
          </p:nvPr>
        </p:nvSpPr>
        <p:spPr>
          <a:xfrm>
            <a:off x="539553" y="6492875"/>
            <a:ext cx="76328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 ROCHELLE UNIVERSITE / Chaire Participations Médiation &amp; Transition Citoyenne - 26 mai 2023</a:t>
            </a:r>
            <a:endParaRPr/>
          </a:p>
        </p:txBody>
      </p:sp>
      <p:sp>
        <p:nvSpPr>
          <p:cNvPr id="93" name="Google Shape;93;p1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r-FR" sz="2800"/>
              <a:t>Les principes des sociétés citoyennes</a:t>
            </a:r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ftr" idx="11"/>
          </p:nvPr>
        </p:nvSpPr>
        <p:spPr>
          <a:xfrm>
            <a:off x="395536" y="6492875"/>
            <a:ext cx="7704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 ROCHELLE UNIVERSITE / Chaire Participations Médiation &amp; Transition Citoyenne - 26 mai 2023</a:t>
            </a:r>
            <a:endParaRPr/>
          </a:p>
        </p:txBody>
      </p:sp>
      <p:pic>
        <p:nvPicPr>
          <p:cNvPr id="101" name="Google Shape;101;p2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187624" y="1556792"/>
            <a:ext cx="6912768" cy="44667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>
            <a:spLocks noGrp="1"/>
          </p:cNvSpPr>
          <p:nvPr>
            <p:ph type="title"/>
          </p:nvPr>
        </p:nvSpPr>
        <p:spPr>
          <a:xfrm>
            <a:off x="628650" y="404664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r-FR"/>
              <a:t>La COOPEC en Aunis Atlantique</a:t>
            </a:r>
            <a:endParaRPr/>
          </a:p>
        </p:txBody>
      </p:sp>
      <p:sp>
        <p:nvSpPr>
          <p:cNvPr id="107" name="Google Shape;107;p3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ftr" idx="11"/>
          </p:nvPr>
        </p:nvSpPr>
        <p:spPr>
          <a:xfrm>
            <a:off x="628650" y="6492875"/>
            <a:ext cx="747174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 ROCHELLE UNIVERSITE / Chaire Participations Médiation &amp; Transition Citoyenne - 26 mai 2023</a:t>
            </a:r>
            <a:endParaRPr/>
          </a:p>
        </p:txBody>
      </p:sp>
      <p:sp>
        <p:nvSpPr>
          <p:cNvPr id="109" name="Google Shape;109;p3"/>
          <p:cNvSpPr/>
          <p:nvPr/>
        </p:nvSpPr>
        <p:spPr>
          <a:xfrm>
            <a:off x="5004048" y="1484784"/>
            <a:ext cx="3096344" cy="151216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 sociétaires âgés de 4 mois à 92 ans, dont le nombre ne cesse d’augmenter!</a:t>
            </a: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899592" y="1484784"/>
            <a:ext cx="3096344" cy="151216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 fonctionnement 100% bénévole</a:t>
            </a:r>
            <a:endParaRPr/>
          </a:p>
        </p:txBody>
      </p:sp>
      <p:sp>
        <p:nvSpPr>
          <p:cNvPr id="111" name="Google Shape;111;p3"/>
          <p:cNvSpPr txBox="1"/>
          <p:nvPr/>
        </p:nvSpPr>
        <p:spPr>
          <a:xfrm>
            <a:off x="971600" y="3298631"/>
            <a:ext cx="7200800" cy="249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600" b="1" i="0" u="none" strike="noStrike" cap="none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A ce jour, 300 sociétaires, dont: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600"/>
              <a:buFont typeface="Noto Sans Symbols"/>
              <a:buChar char="⮚"/>
            </a:pPr>
            <a:r>
              <a:rPr lang="fr-FR" sz="260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1 Communauté de Communes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600"/>
              <a:buFont typeface="Noto Sans Symbols"/>
              <a:buChar char="⮚"/>
            </a:pPr>
            <a:r>
              <a:rPr lang="fr-FR" sz="260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9 Communes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600"/>
              <a:buFont typeface="Noto Sans Symbols"/>
              <a:buChar char="⮚"/>
            </a:pPr>
            <a:r>
              <a:rPr lang="fr-FR" sz="260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4 associations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600"/>
              <a:buFont typeface="Noto Sans Symbols"/>
              <a:buChar char="⮚"/>
            </a:pPr>
            <a:r>
              <a:rPr lang="fr-FR" sz="260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3 sociétés privées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C55A11"/>
              </a:buClr>
              <a:buSzPts val="2600"/>
              <a:buFont typeface="Noto Sans Symbols"/>
              <a:buChar char="⮚"/>
            </a:pPr>
            <a:r>
              <a:rPr lang="fr-FR" sz="2600">
                <a:solidFill>
                  <a:srgbClr val="C55A11"/>
                </a:solidFill>
                <a:latin typeface="Calibri"/>
                <a:ea typeface="Calibri"/>
                <a:cs typeface="Calibri"/>
                <a:sym typeface="Calibri"/>
              </a:rPr>
              <a:t>283 citoyens (dont 47 mineurs)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fr-FR" sz="3200"/>
              <a:t>Le Territoire communautaire Aunis Atlantique</a:t>
            </a:r>
            <a:endParaRPr sz="3200"/>
          </a:p>
        </p:txBody>
      </p:sp>
      <p:sp>
        <p:nvSpPr>
          <p:cNvPr id="117" name="Google Shape;117;p4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>
                <a:latin typeface="Calibri"/>
                <a:ea typeface="Calibri"/>
                <a:cs typeface="Calibri"/>
                <a:sym typeface="Calibri"/>
              </a:rPr>
              <a:t>4</a:t>
            </a:fld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/>
          <p:cNvSpPr txBox="1">
            <a:spLocks noGrp="1"/>
          </p:cNvSpPr>
          <p:nvPr>
            <p:ph type="ftr" idx="11"/>
          </p:nvPr>
        </p:nvSpPr>
        <p:spPr>
          <a:xfrm>
            <a:off x="899592" y="6492875"/>
            <a:ext cx="72728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 ROCHELLE UNIVERSITE / Chaire Participations Médiation &amp; Transition Citoyenne - 26 mai 2023</a:t>
            </a:r>
            <a:endParaRPr/>
          </a:p>
        </p:txBody>
      </p:sp>
      <p:pic>
        <p:nvPicPr>
          <p:cNvPr id="119" name="Google Shape;11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8044" y="1412776"/>
            <a:ext cx="8487911" cy="4824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457200" y="396007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fr-FR" sz="3600"/>
              <a:t>Le Parc éolien d’ANDILLY LES MARAIS</a:t>
            </a:r>
            <a:endParaRPr sz="3600"/>
          </a:p>
        </p:txBody>
      </p:sp>
      <p:sp>
        <p:nvSpPr>
          <p:cNvPr id="125" name="Google Shape;125;p5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5</a:t>
            </a:fld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ftr" idx="11"/>
          </p:nvPr>
        </p:nvSpPr>
        <p:spPr>
          <a:xfrm>
            <a:off x="827584" y="6492874"/>
            <a:ext cx="7344816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 ROCHELLE UNIVERSITE / Chaire Participations Médiation &amp; Transition Citoyenne - 26 mai 2023</a:t>
            </a:r>
            <a:endParaRPr/>
          </a:p>
        </p:txBody>
      </p:sp>
      <p:pic>
        <p:nvPicPr>
          <p:cNvPr id="127" name="Google Shape;12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3189" y="3933056"/>
            <a:ext cx="4145359" cy="2426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5"/>
          <p:cNvPicPr preferRelativeResize="0"/>
          <p:nvPr/>
        </p:nvPicPr>
        <p:blipFill rotWithShape="1">
          <a:blip r:embed="rId4">
            <a:alphaModFix/>
          </a:blip>
          <a:srcRect t="6760" r="8245" b="3305"/>
          <a:stretch/>
        </p:blipFill>
        <p:spPr>
          <a:xfrm>
            <a:off x="4950857" y="4077916"/>
            <a:ext cx="3797607" cy="2265698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5"/>
          <p:cNvSpPr txBox="1"/>
          <p:nvPr/>
        </p:nvSpPr>
        <p:spPr>
          <a:xfrm>
            <a:off x="3997122" y="1921874"/>
            <a:ext cx="4923770" cy="914435"/>
          </a:xfrm>
          <a:prstGeom prst="rect">
            <a:avLst/>
          </a:prstGeom>
          <a:noFill/>
          <a:ln w="9525" cap="flat" cmpd="sng">
            <a:solidFill>
              <a:srgbClr val="0EAAC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Puissance totale :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16,8 MW (3 x 5,6 MW)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 électrique: 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42 GWh/an = 9 300 foyers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Coût total = </a:t>
            </a:r>
            <a:r>
              <a:rPr lang="fr-F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 34 M€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0" name="Google Shape;130;p5"/>
          <p:cNvGrpSpPr/>
          <p:nvPr/>
        </p:nvGrpSpPr>
        <p:grpSpPr>
          <a:xfrm>
            <a:off x="223393" y="1506296"/>
            <a:ext cx="3331918" cy="2026963"/>
            <a:chOff x="273570" y="1696563"/>
            <a:chExt cx="3331918" cy="2026963"/>
          </a:xfrm>
        </p:grpSpPr>
        <p:pic>
          <p:nvPicPr>
            <p:cNvPr id="131" name="Google Shape;131;p5"/>
            <p:cNvPicPr preferRelativeResize="0"/>
            <p:nvPr/>
          </p:nvPicPr>
          <p:blipFill rotWithShape="1">
            <a:blip r:embed="rId5">
              <a:alphaModFix/>
            </a:blip>
            <a:srcRect l="23349" b="17595"/>
            <a:stretch/>
          </p:blipFill>
          <p:spPr>
            <a:xfrm>
              <a:off x="1043608" y="1696563"/>
              <a:ext cx="2561880" cy="2016121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2" name="Google Shape;132;p5"/>
            <p:cNvCxnSpPr/>
            <p:nvPr/>
          </p:nvCxnSpPr>
          <p:spPr>
            <a:xfrm>
              <a:off x="1104751" y="2761965"/>
              <a:ext cx="0" cy="961561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triangle" w="med" len="med"/>
              <a:tailEnd type="triangle" w="med" len="med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cxnSp>
          <p:nvCxnSpPr>
            <p:cNvPr id="133" name="Google Shape;133;p5"/>
            <p:cNvCxnSpPr/>
            <p:nvPr/>
          </p:nvCxnSpPr>
          <p:spPr>
            <a:xfrm>
              <a:off x="991628" y="2209766"/>
              <a:ext cx="6556" cy="151376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triangle" w="med" len="med"/>
              <a:tailEnd type="triangle" w="med" len="med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</p:cxnSp>
        <p:sp>
          <p:nvSpPr>
            <p:cNvPr id="134" name="Google Shape;134;p5"/>
            <p:cNvSpPr txBox="1"/>
            <p:nvPr/>
          </p:nvSpPr>
          <p:spPr>
            <a:xfrm>
              <a:off x="273570" y="2337618"/>
              <a:ext cx="686819" cy="3522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200m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5"/>
            <p:cNvSpPr txBox="1"/>
            <p:nvPr/>
          </p:nvSpPr>
          <p:spPr>
            <a:xfrm>
              <a:off x="285516" y="3061310"/>
              <a:ext cx="686819" cy="3522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135m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179512" y="0"/>
            <a:ext cx="5829300" cy="903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fr-FR" sz="3600"/>
              <a:t>HISTORIQUE RAPIDE DE PEAM</a:t>
            </a:r>
            <a:endParaRPr/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628650" y="2132855"/>
            <a:ext cx="7615758" cy="404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/>
          </a:p>
        </p:txBody>
      </p:sp>
      <p:sp>
        <p:nvSpPr>
          <p:cNvPr id="142" name="Google Shape;142;p6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6</a:t>
            </a:fld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ftr" idx="11"/>
          </p:nvPr>
        </p:nvSpPr>
        <p:spPr>
          <a:xfrm>
            <a:off x="827584" y="6492875"/>
            <a:ext cx="74168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 ROCHELLE UNIVERSITE / Chaire Participations Médiation &amp; Transition Citoyenne - 26 mai 2023</a:t>
            </a:r>
            <a:endParaRPr/>
          </a:p>
        </p:txBody>
      </p:sp>
      <p:grpSp>
        <p:nvGrpSpPr>
          <p:cNvPr id="144" name="Google Shape;144;p6"/>
          <p:cNvGrpSpPr/>
          <p:nvPr/>
        </p:nvGrpSpPr>
        <p:grpSpPr>
          <a:xfrm>
            <a:off x="0" y="836713"/>
            <a:ext cx="8388424" cy="5340250"/>
            <a:chOff x="0" y="0"/>
            <a:chExt cx="8388424" cy="5340250"/>
          </a:xfrm>
        </p:grpSpPr>
        <p:sp>
          <p:nvSpPr>
            <p:cNvPr id="145" name="Google Shape;145;p6"/>
            <p:cNvSpPr/>
            <p:nvPr/>
          </p:nvSpPr>
          <p:spPr>
            <a:xfrm>
              <a:off x="0" y="1602075"/>
              <a:ext cx="8388424" cy="2136100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rgbClr val="9CC2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383" y="0"/>
              <a:ext cx="1419232" cy="21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 txBox="1"/>
            <p:nvPr/>
          </p:nvSpPr>
          <p:spPr>
            <a:xfrm>
              <a:off x="383" y="0"/>
              <a:ext cx="1419232" cy="21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550" tIns="99550" rIns="99550" bIns="99550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fr-FR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2017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fr-FR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 commune d’ANDILLY lance une consultation auprès de développeurs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442987" y="2403112"/>
              <a:ext cx="534025" cy="534025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1490578" y="3204150"/>
              <a:ext cx="1419232" cy="21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 txBox="1"/>
            <p:nvPr/>
          </p:nvSpPr>
          <p:spPr>
            <a:xfrm>
              <a:off x="1490578" y="3204150"/>
              <a:ext cx="1419232" cy="21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550" tIns="99550" rIns="99550" bIns="9955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fr-FR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2018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fr-FR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VALOREM est choisi comme développeur et l’association ANE!rs17 s’engage auprès de la mairie pour rendre le parc citoyen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1933182" y="2403112"/>
              <a:ext cx="534025" cy="534025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2980772" y="0"/>
              <a:ext cx="1419232" cy="21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6"/>
            <p:cNvSpPr txBox="1"/>
            <p:nvPr/>
          </p:nvSpPr>
          <p:spPr>
            <a:xfrm>
              <a:off x="2980772" y="0"/>
              <a:ext cx="1419232" cy="21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550" tIns="99550" rIns="99550" bIns="99550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r>
                <a:rPr lang="fr-FR" sz="1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2019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r>
                <a:rPr lang="fr-FR" sz="1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La région via le fonds d’investissement TERRA ENERGIES et la Communauté de Communes Aunis Atlantique rejoignent le projet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3423376" y="2403112"/>
              <a:ext cx="534025" cy="534025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4470967" y="3204150"/>
              <a:ext cx="1588036" cy="21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6"/>
            <p:cNvSpPr txBox="1"/>
            <p:nvPr/>
          </p:nvSpPr>
          <p:spPr>
            <a:xfrm>
              <a:off x="4470967" y="3204150"/>
              <a:ext cx="1588036" cy="21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550" tIns="99550" rIns="99550" bIns="9955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r>
                <a:rPr lang="fr-FR" sz="14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2020-2021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r>
                <a:rPr lang="fr-FR" sz="1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le parc obtient toutes les autorisations de construction: préfet, commissaire enquêteur, CDNPS, arrêté d’autorisation environnementale…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6"/>
            <p:cNvSpPr/>
            <p:nvPr/>
          </p:nvSpPr>
          <p:spPr>
            <a:xfrm>
              <a:off x="4997972" y="2403112"/>
              <a:ext cx="534025" cy="534025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6129965" y="0"/>
              <a:ext cx="1419232" cy="21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6"/>
            <p:cNvSpPr txBox="1"/>
            <p:nvPr/>
          </p:nvSpPr>
          <p:spPr>
            <a:xfrm>
              <a:off x="6129965" y="0"/>
              <a:ext cx="1419232" cy="21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550" tIns="99550" rIns="99550" bIns="99550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r>
                <a:rPr lang="fr-FR" sz="1400" b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2022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r>
                <a:rPr lang="fr-FR" sz="1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L’arrêté préfectoral est purgé de tout recours.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r>
                <a:rPr lang="fr-FR" sz="14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La COOPEC est créée et rejoint le projet</a:t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6572569" y="2403112"/>
              <a:ext cx="534025" cy="534025"/>
            </a:xfrm>
            <a:prstGeom prst="ellipse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 txBox="1">
            <a:spLocks noGrp="1"/>
          </p:cNvSpPr>
          <p:nvPr>
            <p:ph type="title"/>
          </p:nvPr>
        </p:nvSpPr>
        <p:spPr>
          <a:xfrm>
            <a:off x="539552" y="784403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fr-FR" sz="3600"/>
              <a:t>Les principales caractéristiques de ce parc citoyen</a:t>
            </a:r>
            <a:endParaRPr/>
          </a:p>
        </p:txBody>
      </p:sp>
      <p:sp>
        <p:nvSpPr>
          <p:cNvPr id="166" name="Google Shape;166;p7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7</a:t>
            </a:fld>
            <a:endParaRPr/>
          </a:p>
        </p:txBody>
      </p:sp>
      <p:sp>
        <p:nvSpPr>
          <p:cNvPr id="167" name="Google Shape;167;p7"/>
          <p:cNvSpPr txBox="1">
            <a:spLocks noGrp="1"/>
          </p:cNvSpPr>
          <p:nvPr>
            <p:ph type="ftr" idx="11"/>
          </p:nvPr>
        </p:nvSpPr>
        <p:spPr>
          <a:xfrm>
            <a:off x="323528" y="6492875"/>
            <a:ext cx="799288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 ROCHELLE UNIVERSITE / Chaire Participations Médiation &amp; Transition Citoyenne - 26 mai 2023</a:t>
            </a:r>
            <a:endParaRPr/>
          </a:p>
        </p:txBody>
      </p:sp>
      <p:sp>
        <p:nvSpPr>
          <p:cNvPr id="168" name="Google Shape;168;p7"/>
          <p:cNvSpPr txBox="1">
            <a:spLocks noGrp="1"/>
          </p:cNvSpPr>
          <p:nvPr>
            <p:ph type="body" idx="1"/>
          </p:nvPr>
        </p:nvSpPr>
        <p:spPr>
          <a:xfrm>
            <a:off x="628650" y="2109966"/>
            <a:ext cx="7886700" cy="3974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/>
              <a:t>Ce projet est devenu progressivement le futur premier </a:t>
            </a:r>
            <a:r>
              <a:rPr lang="fr-FR" sz="1800" b="1">
                <a:solidFill>
                  <a:srgbClr val="669900"/>
                </a:solidFill>
              </a:rPr>
              <a:t>parc éolien citoyen </a:t>
            </a:r>
            <a:r>
              <a:rPr lang="fr-FR" sz="1800"/>
              <a:t>de Charente-Maritime. Au-delà de sa gouvernance, plusieurs caractéristiques 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*"/>
            </a:pPr>
            <a:r>
              <a:rPr lang="fr-FR" sz="1800" b="1"/>
              <a:t>Des retombées sur le territoire d’accueil: </a:t>
            </a:r>
            <a:r>
              <a:rPr lang="fr-FR" sz="1800"/>
              <a:t>une partie des bénéfices sera redirigée vers des travaux d’économie d’énergie et des actions de lutte et de soutien contre la précarité énergétique;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*"/>
            </a:pPr>
            <a:r>
              <a:rPr lang="fr-FR" sz="1800" b="1"/>
              <a:t>Une mutualisation des loyers </a:t>
            </a:r>
            <a:r>
              <a:rPr lang="fr-FR" sz="1800"/>
              <a:t>a été proposée et acceptée par les propriétaires et exploitants de la zone d’implantation potentielle;</a:t>
            </a:r>
            <a:endParaRPr sz="1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*"/>
            </a:pPr>
            <a:r>
              <a:rPr lang="fr-FR" sz="1800" b="1"/>
              <a:t>Un comité de suivi </a:t>
            </a:r>
            <a:r>
              <a:rPr lang="fr-FR" sz="1800"/>
              <a:t>a été créé avec tous les acteurs institutionnels et habitants concernés pour dialoguer et influer sur le projet et son exploitation;</a:t>
            </a:r>
            <a:endParaRPr sz="1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*"/>
            </a:pPr>
            <a:r>
              <a:rPr lang="fr-FR" sz="1800" b="1"/>
              <a:t>Des ateliers d’habitants </a:t>
            </a:r>
            <a:r>
              <a:rPr lang="fr-FR" sz="1800"/>
              <a:t>ont offert des occasions d’échanges et de concertation avec les porteurs du projet;</a:t>
            </a:r>
            <a:endParaRPr sz="18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*"/>
            </a:pPr>
            <a:r>
              <a:rPr lang="fr-FR" sz="1800" b="1"/>
              <a:t>Une grande transparence </a:t>
            </a:r>
            <a:r>
              <a:rPr lang="fr-FR" sz="1800"/>
              <a:t>est assurée par la communication de la commune, la CdC et un site qu’elle a dédié au projet.</a:t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fr-FR" sz="4000" b="1"/>
              <a:t>Merci pour votre attention!</a:t>
            </a:r>
            <a:endParaRPr sz="40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b="1"/>
          </a:p>
        </p:txBody>
      </p:sp>
      <p:pic>
        <p:nvPicPr>
          <p:cNvPr id="174" name="Google Shape;174;p8"/>
          <p:cNvPicPr preferRelativeResize="0"/>
          <p:nvPr/>
        </p:nvPicPr>
        <p:blipFill rotWithShape="1">
          <a:blip r:embed="rId3">
            <a:alphaModFix/>
          </a:blip>
          <a:srcRect l="9404" r="16775" b="36106"/>
          <a:stretch/>
        </p:blipFill>
        <p:spPr>
          <a:xfrm>
            <a:off x="4629149" y="2245215"/>
            <a:ext cx="3886200" cy="3512157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8"/>
          <p:cNvSpPr txBox="1">
            <a:spLocks noGrp="1"/>
          </p:cNvSpPr>
          <p:nvPr>
            <p:ph type="sldNum" idx="12"/>
          </p:nvPr>
        </p:nvSpPr>
        <p:spPr>
          <a:xfrm>
            <a:off x="645795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8</a:t>
            </a:fld>
            <a:endParaRPr/>
          </a:p>
        </p:txBody>
      </p:sp>
      <p:sp>
        <p:nvSpPr>
          <p:cNvPr id="176" name="Google Shape;176;p8"/>
          <p:cNvSpPr txBox="1">
            <a:spLocks noGrp="1"/>
          </p:cNvSpPr>
          <p:nvPr>
            <p:ph type="ftr" idx="11"/>
          </p:nvPr>
        </p:nvSpPr>
        <p:spPr>
          <a:xfrm>
            <a:off x="395536" y="6492875"/>
            <a:ext cx="77768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LA ROCHELLE UNIVERSITE / Chaire Participations Médiation &amp; Transition Citoyenne - 26 mai 2023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New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Affichage à l'écran (4:3)</PresentationFormat>
  <Paragraphs>55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Noto Sans Symbols</vt:lpstr>
      <vt:lpstr>Thème Office</vt:lpstr>
      <vt:lpstr>CHAIRE PARTICIPATIONS MEDIATION &amp; TRANSITION CITOYENNE  ECOLE D’ÉTÉ: PARTICIPER ET FAIRE PARTICIPER A LA TRANSITION ENERGETIQUE  </vt:lpstr>
      <vt:lpstr>Les principes des sociétés citoyennes</vt:lpstr>
      <vt:lpstr>La COOPEC en Aunis Atlantique</vt:lpstr>
      <vt:lpstr>Le Territoire communautaire Aunis Atlantique</vt:lpstr>
      <vt:lpstr>Le Parc éolien d’ANDILLY LES MARAIS</vt:lpstr>
      <vt:lpstr>HISTORIQUE RAPIDE DE PEAM</vt:lpstr>
      <vt:lpstr>Les principales caractéristiques de ce parc citoyen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CHAIRE PARTICIPATIONS MEDIATION &amp; TRANSITION CITOYENNE  ECOLE D’ÉTÉ: PARTICIPER ET FAIRE PARTICIPER A LA TRANSITION ENERGETIQUE  </dc:title>
  <dc:creator>Bertrand CARDINAL</dc:creator>
  <cp:lastModifiedBy>mpommeri</cp:lastModifiedBy>
  <cp:revision>1</cp:revision>
  <dcterms:created xsi:type="dcterms:W3CDTF">2018-09-21T09:39:37Z</dcterms:created>
  <dcterms:modified xsi:type="dcterms:W3CDTF">2023-09-13T09:36:40Z</dcterms:modified>
</cp:coreProperties>
</file>