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jAEGzt1ns0kvuLOyT2ajk5VdE6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0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Blocage</a:t>
            </a:r>
            <a:endParaRPr/>
          </a:p>
        </p:txBody>
      </p:sp>
      <p:sp>
        <p:nvSpPr>
          <p:cNvPr id="172" name="Google Shape;17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Bristol June 2020</a:t>
            </a:r>
            <a:endParaRPr/>
          </a:p>
        </p:txBody>
      </p:sp>
      <p:sp>
        <p:nvSpPr>
          <p:cNvPr id="187" name="Google Shape;18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0" name="Google Shape;30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Each of these conditions is necessary; none alone are sufficient</a:t>
            </a:r>
            <a:endParaRPr/>
          </a:p>
          <a:p>
            <a:pPr marL="0" lvl="0" indent="0" algn="l" rtl="0">
              <a:spcBef>
                <a:spcPts val="0"/>
              </a:spcBef>
              <a:spcAft>
                <a:spcPts val="0"/>
              </a:spcAft>
              <a:buNone/>
            </a:pPr>
            <a:endParaRPr/>
          </a:p>
          <a:p>
            <a:pPr marL="0" lvl="0" indent="0" algn="ctr" rtl="0">
              <a:spcBef>
                <a:spcPts val="0"/>
              </a:spcBef>
              <a:spcAft>
                <a:spcPts val="0"/>
              </a:spcAft>
              <a:buNone/>
            </a:pPr>
            <a:r>
              <a:rPr lang="en-GB" sz="1200">
                <a:solidFill>
                  <a:srgbClr val="000000"/>
                </a:solidFill>
                <a:latin typeface="Rockwell"/>
                <a:ea typeface="Rockwell"/>
                <a:cs typeface="Rockwell"/>
                <a:sym typeface="Rockwell"/>
              </a:rPr>
              <a:t>a </a:t>
            </a:r>
            <a:r>
              <a:rPr lang="en-GB" sz="1200" b="1">
                <a:solidFill>
                  <a:srgbClr val="000000"/>
                </a:solidFill>
                <a:latin typeface="Rockwell"/>
                <a:ea typeface="Rockwell"/>
                <a:cs typeface="Rockwell"/>
                <a:sym typeface="Rockwell"/>
              </a:rPr>
              <a:t>political act </a:t>
            </a:r>
            <a:r>
              <a:rPr lang="en-GB" sz="1200">
                <a:solidFill>
                  <a:srgbClr val="000000"/>
                </a:solidFill>
                <a:latin typeface="Rockwell"/>
                <a:ea typeface="Rockwell"/>
                <a:cs typeface="Rockwell"/>
                <a:sym typeface="Rockwell"/>
              </a:rPr>
              <a:t>addressed to the sense of justice of the majority</a:t>
            </a:r>
            <a:endParaRPr/>
          </a:p>
          <a:p>
            <a:pPr marL="0" lvl="0" indent="0" algn="ctr" rtl="0">
              <a:spcBef>
                <a:spcPts val="0"/>
              </a:spcBef>
              <a:spcAft>
                <a:spcPts val="0"/>
              </a:spcAft>
              <a:buNone/>
            </a:pPr>
            <a:endParaRPr sz="1200">
              <a:solidFill>
                <a:srgbClr val="000000"/>
              </a:solidFill>
              <a:latin typeface="Rockwell"/>
              <a:ea typeface="Rockwell"/>
              <a:cs typeface="Rockwell"/>
              <a:sym typeface="Rockwell"/>
            </a:endParaRPr>
          </a:p>
          <a:p>
            <a:pPr marL="0" lvl="0" indent="0" algn="ctr" rtl="0">
              <a:spcBef>
                <a:spcPts val="0"/>
              </a:spcBef>
              <a:spcAft>
                <a:spcPts val="0"/>
              </a:spcAft>
              <a:buNone/>
            </a:pPr>
            <a:r>
              <a:rPr lang="en-GB" sz="1200">
                <a:solidFill>
                  <a:srgbClr val="000000"/>
                </a:solidFill>
                <a:latin typeface="Rockwell"/>
                <a:ea typeface="Rockwell"/>
                <a:cs typeface="Rockwell"/>
                <a:sym typeface="Rockwell"/>
              </a:rPr>
              <a:t>civil, or </a:t>
            </a:r>
            <a:r>
              <a:rPr lang="en-GB" sz="1200" b="1">
                <a:solidFill>
                  <a:srgbClr val="000000"/>
                </a:solidFill>
                <a:latin typeface="Rockwell"/>
                <a:ea typeface="Rockwell"/>
                <a:cs typeface="Rockwell"/>
                <a:sym typeface="Rockwell"/>
              </a:rPr>
              <a:t>nonviolent</a:t>
            </a:r>
            <a:r>
              <a:rPr lang="en-GB" sz="1200">
                <a:solidFill>
                  <a:srgbClr val="000000"/>
                </a:solidFill>
                <a:latin typeface="Rockwell"/>
                <a:ea typeface="Rockwell"/>
                <a:cs typeface="Rockwell"/>
                <a:sym typeface="Rockwell"/>
              </a:rPr>
              <a:t>, as it is an appeal to the principles of justice, the fundamental condition of social cooperation</a:t>
            </a:r>
            <a:endParaRPr/>
          </a:p>
          <a:p>
            <a:pPr marL="0" lvl="0" indent="0" algn="ctr" rtl="0">
              <a:spcBef>
                <a:spcPts val="0"/>
              </a:spcBef>
              <a:spcAft>
                <a:spcPts val="0"/>
              </a:spcAft>
              <a:buNone/>
            </a:pPr>
            <a:endParaRPr sz="1200">
              <a:solidFill>
                <a:srgbClr val="000000"/>
              </a:solidFill>
              <a:latin typeface="Rockwell"/>
              <a:ea typeface="Rockwell"/>
              <a:cs typeface="Rockwell"/>
              <a:sym typeface="Rockwell"/>
            </a:endParaRPr>
          </a:p>
          <a:p>
            <a:pPr marL="0" lvl="0" indent="0" algn="ctr" rtl="0">
              <a:spcBef>
                <a:spcPts val="0"/>
              </a:spcBef>
              <a:spcAft>
                <a:spcPts val="0"/>
              </a:spcAft>
              <a:buNone/>
            </a:pPr>
            <a:r>
              <a:rPr lang="en-GB" sz="1200" b="1">
                <a:solidFill>
                  <a:srgbClr val="000000"/>
                </a:solidFill>
                <a:latin typeface="Rockwell"/>
                <a:ea typeface="Rockwell"/>
                <a:cs typeface="Rockwell"/>
                <a:sym typeface="Rockwell"/>
              </a:rPr>
              <a:t>public</a:t>
            </a:r>
            <a:r>
              <a:rPr lang="en-GB" sz="1200">
                <a:solidFill>
                  <a:srgbClr val="000000"/>
                </a:solidFill>
                <a:latin typeface="Rockwell"/>
                <a:ea typeface="Rockwell"/>
                <a:cs typeface="Rockwell"/>
                <a:sym typeface="Rockwell"/>
              </a:rPr>
              <a:t>, undertaken in respect for legal procedure</a:t>
            </a:r>
            <a:endParaRPr/>
          </a:p>
          <a:p>
            <a:pPr marL="0" lvl="0" indent="0" algn="ctr" rtl="0">
              <a:spcBef>
                <a:spcPts val="0"/>
              </a:spcBef>
              <a:spcAft>
                <a:spcPts val="0"/>
              </a:spcAft>
              <a:buNone/>
            </a:pPr>
            <a:r>
              <a:rPr lang="en-GB" sz="1200">
                <a:solidFill>
                  <a:srgbClr val="000000"/>
                </a:solidFill>
                <a:latin typeface="Rockwell"/>
                <a:ea typeface="Rockwell"/>
                <a:cs typeface="Rockwell"/>
                <a:sym typeface="Rockwell"/>
              </a:rPr>
              <a:t>as a condition of sincerity and conscience</a:t>
            </a:r>
            <a:endParaRPr/>
          </a:p>
          <a:p>
            <a:pPr marL="0" lvl="0" indent="0" algn="ctr" rtl="0">
              <a:spcBef>
                <a:spcPts val="0"/>
              </a:spcBef>
              <a:spcAft>
                <a:spcPts val="0"/>
              </a:spcAft>
              <a:buNone/>
            </a:pPr>
            <a:endParaRPr sz="1200">
              <a:solidFill>
                <a:srgbClr val="000000"/>
              </a:solidFill>
              <a:latin typeface="Rockwell"/>
              <a:ea typeface="Rockwell"/>
              <a:cs typeface="Rockwell"/>
              <a:sym typeface="Rockwell"/>
            </a:endParaRPr>
          </a:p>
          <a:p>
            <a:pPr marL="0" lvl="0" indent="0" algn="ctr" rtl="0">
              <a:spcBef>
                <a:spcPts val="0"/>
              </a:spcBef>
              <a:spcAft>
                <a:spcPts val="0"/>
              </a:spcAft>
              <a:buNone/>
            </a:pPr>
            <a:r>
              <a:rPr lang="en-GB" sz="1200">
                <a:solidFill>
                  <a:srgbClr val="000000"/>
                </a:solidFill>
                <a:latin typeface="Rockwell"/>
                <a:ea typeface="Rockwell"/>
                <a:cs typeface="Rockwell"/>
                <a:sym typeface="Rockwell"/>
              </a:rPr>
              <a:t>restricted </a:t>
            </a:r>
            <a:r>
              <a:rPr lang="en-GB" sz="1200" b="1">
                <a:solidFill>
                  <a:srgbClr val="000000"/>
                </a:solidFill>
                <a:latin typeface="Rockwell"/>
                <a:ea typeface="Rockwell"/>
                <a:cs typeface="Rockwell"/>
                <a:sym typeface="Rockwell"/>
              </a:rPr>
              <a:t>to fundamental rights </a:t>
            </a:r>
            <a:r>
              <a:rPr lang="en-GB" sz="1200">
                <a:solidFill>
                  <a:srgbClr val="000000"/>
                </a:solidFill>
                <a:latin typeface="Rockwell"/>
                <a:ea typeface="Rockwell"/>
                <a:cs typeface="Rockwell"/>
                <a:sym typeface="Rockwell"/>
              </a:rPr>
              <a:t>– the conditions of fairness, equality, freedom – issues which define the status of citizenship</a:t>
            </a:r>
            <a:endParaRPr/>
          </a:p>
          <a:p>
            <a:pPr marL="0" lvl="0" indent="0" algn="ctr" rtl="0">
              <a:spcBef>
                <a:spcPts val="0"/>
              </a:spcBef>
              <a:spcAft>
                <a:spcPts val="0"/>
              </a:spcAft>
              <a:buNone/>
            </a:pPr>
            <a:endParaRPr sz="1200">
              <a:solidFill>
                <a:srgbClr val="000000"/>
              </a:solidFill>
              <a:latin typeface="Rockwell"/>
              <a:ea typeface="Rockwell"/>
              <a:cs typeface="Rockwell"/>
              <a:sym typeface="Rockwell"/>
            </a:endParaRPr>
          </a:p>
          <a:p>
            <a:pPr marL="0" lvl="0" indent="0" algn="ctr" rtl="0">
              <a:spcBef>
                <a:spcPts val="0"/>
              </a:spcBef>
              <a:spcAft>
                <a:spcPts val="0"/>
              </a:spcAft>
              <a:buNone/>
            </a:pPr>
            <a:r>
              <a:rPr lang="en-GB" sz="1200" b="1">
                <a:solidFill>
                  <a:srgbClr val="000000"/>
                </a:solidFill>
                <a:latin typeface="Rockwell"/>
                <a:ea typeface="Rockwell"/>
                <a:cs typeface="Rockwell"/>
                <a:sym typeface="Rockwell"/>
              </a:rPr>
              <a:t>effective</a:t>
            </a:r>
            <a:r>
              <a:rPr lang="en-GB" sz="1200">
                <a:solidFill>
                  <a:srgbClr val="000000"/>
                </a:solidFill>
                <a:latin typeface="Rockwell"/>
                <a:ea typeface="Rockwell"/>
                <a:cs typeface="Rockwell"/>
                <a:sym typeface="Rockwell"/>
              </a:rPr>
              <a:t>, in that it must reasonably address the issue being protested</a:t>
            </a:r>
            <a:endParaRPr/>
          </a:p>
          <a:p>
            <a:pPr marL="0" lvl="0" indent="0" algn="ctr" rtl="0">
              <a:spcBef>
                <a:spcPts val="0"/>
              </a:spcBef>
              <a:spcAft>
                <a:spcPts val="0"/>
              </a:spcAft>
              <a:buNone/>
            </a:pPr>
            <a:endParaRPr sz="1200">
              <a:solidFill>
                <a:srgbClr val="000000"/>
              </a:solidFill>
              <a:latin typeface="Rockwell"/>
              <a:ea typeface="Rockwell"/>
              <a:cs typeface="Rockwell"/>
              <a:sym typeface="Rockwell"/>
            </a:endParaRPr>
          </a:p>
          <a:p>
            <a:pPr marL="0" lvl="0" indent="0" algn="ctr" rtl="0">
              <a:spcBef>
                <a:spcPts val="0"/>
              </a:spcBef>
              <a:spcAft>
                <a:spcPts val="0"/>
              </a:spcAft>
              <a:buNone/>
            </a:pPr>
            <a:r>
              <a:rPr lang="en-GB" sz="1200">
                <a:solidFill>
                  <a:srgbClr val="000000"/>
                </a:solidFill>
                <a:latin typeface="Rockwell"/>
                <a:ea typeface="Rockwell"/>
                <a:cs typeface="Rockwell"/>
                <a:sym typeface="Rockwell"/>
              </a:rPr>
              <a:t>a </a:t>
            </a:r>
            <a:r>
              <a:rPr lang="en-GB" sz="1200" b="1">
                <a:solidFill>
                  <a:srgbClr val="000000"/>
                </a:solidFill>
                <a:latin typeface="Rockwell"/>
                <a:ea typeface="Rockwell"/>
                <a:cs typeface="Rockwell"/>
                <a:sym typeface="Rockwell"/>
              </a:rPr>
              <a:t>last resort</a:t>
            </a:r>
            <a:r>
              <a:rPr lang="en-GB" sz="1200">
                <a:solidFill>
                  <a:srgbClr val="000000"/>
                </a:solidFill>
                <a:latin typeface="Rockwell"/>
                <a:ea typeface="Rockwell"/>
                <a:cs typeface="Rockwell"/>
                <a:sym typeface="Rockwell"/>
              </a:rPr>
              <a:t>, where all other forms of available democratic redress have been exhausted</a:t>
            </a:r>
            <a:endParaRPr sz="1200">
              <a:latin typeface="Rockwell"/>
              <a:ea typeface="Rockwell"/>
              <a:cs typeface="Rockwell"/>
              <a:sym typeface="Rockwell"/>
            </a:endParaRPr>
          </a:p>
        </p:txBody>
      </p:sp>
      <p:sp>
        <p:nvSpPr>
          <p:cNvPr id="113" name="Google Shape;11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The crew of the Phyllis Cormack (also called "Greenpeace") on-board the ship. Clockwise from top left: Hunter, Moore, Cummings, Metcalfe, Birmingham, Cormack, Darnell, Simmons, Bohlen, Thurston, Fineberg. This is a photographic record by Robert Keziere of the very first Greenpeace voyage, which departed Vancouver on the 15th September 1971. The aim of the trip was to halt nuclear tests in Amchitka Island by sailing into the restricted area. Crew on-board the ship, are the pioneers of the green movement who formed the original group that became Greenpeace.</a:t>
            </a:r>
            <a:endParaRPr/>
          </a:p>
        </p:txBody>
      </p:sp>
      <p:sp>
        <p:nvSpPr>
          <p:cNvPr id="133" name="Google Shape;13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Brigitte Bardot and a baby seal</a:t>
            </a:r>
            <a:endParaRPr/>
          </a:p>
          <a:p>
            <a:pPr marL="0" lvl="0" indent="0" algn="l" rtl="0">
              <a:spcBef>
                <a:spcPts val="0"/>
              </a:spcBef>
              <a:spcAft>
                <a:spcPts val="0"/>
              </a:spcAft>
              <a:buNone/>
            </a:pPr>
            <a:r>
              <a:rPr lang="en-GB"/>
              <a:t>Brigitte Bardot, holding a baby seal, during Greenpeace's campaign against the seal hunt, on the Labrador ice floes, Canada, 1st March 1977</a:t>
            </a:r>
            <a:endParaRPr/>
          </a:p>
        </p:txBody>
      </p:sp>
      <p:sp>
        <p:nvSpPr>
          <p:cNvPr id="141" name="Google Shape;14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Nashville, 1960</a:t>
            </a:r>
            <a:endParaRPr/>
          </a:p>
          <a:p>
            <a:pPr marL="0" lvl="0" indent="0" algn="l" rtl="0">
              <a:spcBef>
                <a:spcPts val="0"/>
              </a:spcBef>
              <a:spcAft>
                <a:spcPts val="0"/>
              </a:spcAft>
              <a:buNone/>
            </a:pPr>
            <a:r>
              <a:rPr lang="en-GB" b="0" i="0">
                <a:solidFill>
                  <a:srgbClr val="000000"/>
                </a:solidFill>
                <a:latin typeface="Arial"/>
                <a:ea typeface="Arial"/>
                <a:cs typeface="Arial"/>
                <a:sym typeface="Arial"/>
              </a:rPr>
              <a:t>On February 13, 1960, 500 students from Nashville’s four Black colleges—Fisk University, Tennessee State, Meharry Medical, and the Baptist Seminary—filed into the downtown stores to request service at segregated establishments. White merchants refused to serve the Black students and petitioned the police to arrest them for “trespassing” and “disorderly conduct.” On February 26, the chief of police warned student demonstrators that their “grace period” was over and threatened legal retaliation. The demonstrators were not dissuaded.</a:t>
            </a:r>
            <a:br>
              <a:rPr lang="en-GB"/>
            </a:br>
            <a:endParaRPr/>
          </a:p>
        </p:txBody>
      </p:sp>
      <p:sp>
        <p:nvSpPr>
          <p:cNvPr id="148" name="Google Shape;14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4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4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6"/>
          <p:cNvSpPr>
            <a:spLocks noGrp="1"/>
          </p:cNvSpPr>
          <p:nvPr>
            <p:ph type="pic" idx="2"/>
          </p:nvPr>
        </p:nvSpPr>
        <p:spPr>
          <a:xfrm>
            <a:off x="5183188" y="987425"/>
            <a:ext cx="6172200" cy="4873625"/>
          </a:xfrm>
          <a:prstGeom prst="rect">
            <a:avLst/>
          </a:prstGeom>
          <a:noFill/>
          <a:ln>
            <a:noFill/>
          </a:ln>
        </p:spPr>
      </p:sp>
      <p:sp>
        <p:nvSpPr>
          <p:cNvPr id="68" name="Google Shape;68;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0" y="0"/>
            <a:ext cx="7453312" cy="6858000"/>
          </a:xfrm>
          <a:custGeom>
            <a:avLst/>
            <a:gdLst/>
            <a:ahLst/>
            <a:cxnLst/>
            <a:rect l="l" t="t" r="r" b="b"/>
            <a:pathLst>
              <a:path w="7433452" h="6858000" extrusionOk="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1"/>
          <p:cNvSpPr txBox="1">
            <a:spLocks noGrp="1"/>
          </p:cNvSpPr>
          <p:nvPr>
            <p:ph type="ctrTitle"/>
          </p:nvPr>
        </p:nvSpPr>
        <p:spPr>
          <a:xfrm>
            <a:off x="838199" y="659790"/>
            <a:ext cx="6081713" cy="29326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5100"/>
              <a:buFont typeface="Times New Roman"/>
              <a:buNone/>
            </a:pPr>
            <a:r>
              <a:rPr lang="en-GB" sz="5100">
                <a:solidFill>
                  <a:srgbClr val="FFFFFF"/>
                </a:solidFill>
                <a:latin typeface="Times New Roman"/>
                <a:ea typeface="Times New Roman"/>
                <a:cs typeface="Times New Roman"/>
                <a:sym typeface="Times New Roman"/>
              </a:rPr>
              <a:t>Cinq idées sur l’urgence écologique et la désobéissance civile</a:t>
            </a:r>
            <a:endParaRPr/>
          </a:p>
        </p:txBody>
      </p:sp>
      <p:sp>
        <p:nvSpPr>
          <p:cNvPr id="92" name="Google Shape;92;p1"/>
          <p:cNvSpPr txBox="1">
            <a:spLocks noGrp="1"/>
          </p:cNvSpPr>
          <p:nvPr>
            <p:ph type="subTitle" idx="1"/>
          </p:nvPr>
        </p:nvSpPr>
        <p:spPr>
          <a:xfrm>
            <a:off x="838200" y="4480560"/>
            <a:ext cx="6081713" cy="157276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400"/>
              <a:buNone/>
            </a:pPr>
            <a:r>
              <a:rPr lang="en-GB">
                <a:solidFill>
                  <a:srgbClr val="FFFFFF"/>
                </a:solidFill>
                <a:latin typeface="Times New Roman"/>
                <a:ea typeface="Times New Roman"/>
                <a:cs typeface="Times New Roman"/>
                <a:sym typeface="Times New Roman"/>
              </a:rPr>
              <a:t>Graeme Hayes (Aston University)</a:t>
            </a:r>
            <a:endParaRPr/>
          </a:p>
          <a:p>
            <a:pPr marL="0" lvl="0" indent="0" algn="l" rtl="0">
              <a:lnSpc>
                <a:spcPct val="90000"/>
              </a:lnSpc>
              <a:spcBef>
                <a:spcPts val="1000"/>
              </a:spcBef>
              <a:spcAft>
                <a:spcPts val="0"/>
              </a:spcAft>
              <a:buClr>
                <a:srgbClr val="FFFFFF"/>
              </a:buClr>
              <a:buSzPts val="2400"/>
              <a:buNone/>
            </a:pPr>
            <a:r>
              <a:rPr lang="en-GB" b="1">
                <a:solidFill>
                  <a:srgbClr val="FFFFFF"/>
                </a:solidFill>
                <a:latin typeface="Times New Roman"/>
                <a:ea typeface="Times New Roman"/>
                <a:cs typeface="Times New Roman"/>
                <a:sym typeface="Times New Roman"/>
              </a:rPr>
              <a:t>La Rochelle Université</a:t>
            </a:r>
            <a:endParaRPr/>
          </a:p>
          <a:p>
            <a:pPr marL="0" lvl="0" indent="0" algn="l" rtl="0">
              <a:lnSpc>
                <a:spcPct val="90000"/>
              </a:lnSpc>
              <a:spcBef>
                <a:spcPts val="1000"/>
              </a:spcBef>
              <a:spcAft>
                <a:spcPts val="0"/>
              </a:spcAft>
              <a:buClr>
                <a:srgbClr val="FFFFFF"/>
              </a:buClr>
              <a:buSzPts val="2400"/>
              <a:buNone/>
            </a:pPr>
            <a:r>
              <a:rPr lang="en-GB">
                <a:solidFill>
                  <a:srgbClr val="FFFFFF"/>
                </a:solidFill>
                <a:latin typeface="Times New Roman"/>
                <a:ea typeface="Times New Roman"/>
                <a:cs typeface="Times New Roman"/>
                <a:sym typeface="Times New Roman"/>
              </a:rPr>
              <a:t>le 25 mai 2023</a:t>
            </a:r>
            <a:endParaRPr/>
          </a:p>
        </p:txBody>
      </p:sp>
      <p:pic>
        <p:nvPicPr>
          <p:cNvPr id="93" name="Google Shape;93;p1"/>
          <p:cNvPicPr preferRelativeResize="0"/>
          <p:nvPr/>
        </p:nvPicPr>
        <p:blipFill rotWithShape="1">
          <a:blip r:embed="rId3">
            <a:alphaModFix/>
          </a:blip>
          <a:srcRect/>
          <a:stretch/>
        </p:blipFill>
        <p:spPr>
          <a:xfrm>
            <a:off x="7389978" y="0"/>
            <a:ext cx="4798974" cy="6857999"/>
          </a:xfrm>
          <a:prstGeom prst="rect">
            <a:avLst/>
          </a:prstGeom>
          <a:noFill/>
          <a:ln>
            <a:noFill/>
          </a:ln>
        </p:spPr>
      </p:pic>
      <p:sp>
        <p:nvSpPr>
          <p:cNvPr id="94" name="Google Shape;94;p1"/>
          <p:cNvSpPr/>
          <p:nvPr/>
        </p:nvSpPr>
        <p:spPr>
          <a:xfrm>
            <a:off x="745475" y="4252192"/>
            <a:ext cx="4056549" cy="18288"/>
          </a:xfrm>
          <a:custGeom>
            <a:avLst/>
            <a:gdLst/>
            <a:ahLst/>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5" name="Google Shape;95;p1"/>
          <p:cNvPicPr preferRelativeResize="0"/>
          <p:nvPr/>
        </p:nvPicPr>
        <p:blipFill rotWithShape="1">
          <a:blip r:embed="rId4">
            <a:alphaModFix/>
          </a:blip>
          <a:srcRect/>
          <a:stretch/>
        </p:blipFill>
        <p:spPr>
          <a:xfrm>
            <a:off x="4957489" y="5519433"/>
            <a:ext cx="2229123" cy="9362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7"/>
        <p:cNvGrpSpPr/>
        <p:nvPr/>
      </p:nvGrpSpPr>
      <p:grpSpPr>
        <a:xfrm>
          <a:off x="0" y="0"/>
          <a:ext cx="0" cy="0"/>
          <a:chOff x="0" y="0"/>
          <a:chExt cx="0" cy="0"/>
        </a:xfrm>
      </p:grpSpPr>
      <p:sp>
        <p:nvSpPr>
          <p:cNvPr id="158" name="Google Shape;158;p1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9" name="Google Shape;159;p10"/>
          <p:cNvPicPr preferRelativeResize="0"/>
          <p:nvPr/>
        </p:nvPicPr>
        <p:blipFill rotWithShape="1">
          <a:blip r:embed="rId3">
            <a:alphaModFix/>
          </a:blip>
          <a:srcRect t="15745"/>
          <a:stretch/>
        </p:blipFill>
        <p:spPr>
          <a:xfrm>
            <a:off x="20" y="1282"/>
            <a:ext cx="12191980" cy="685671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11"/>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6" name="Google Shape;166;p11" descr="A group of people working on a plane&#10;&#10;Description automatically generated with low confidence"/>
          <p:cNvPicPr preferRelativeResize="0"/>
          <p:nvPr/>
        </p:nvPicPr>
        <p:blipFill rotWithShape="1">
          <a:blip r:embed="rId3">
            <a:alphaModFix/>
          </a:blip>
          <a:srcRect l="2465" r="2466"/>
          <a:stretch/>
        </p:blipFill>
        <p:spPr>
          <a:xfrm>
            <a:off x="0" y="0"/>
            <a:ext cx="6095980" cy="6857990"/>
          </a:xfrm>
          <a:prstGeom prst="rect">
            <a:avLst/>
          </a:prstGeom>
          <a:noFill/>
          <a:ln>
            <a:noFill/>
          </a:ln>
        </p:spPr>
      </p:pic>
      <p:pic>
        <p:nvPicPr>
          <p:cNvPr id="167" name="Google Shape;167;p11"/>
          <p:cNvPicPr preferRelativeResize="0"/>
          <p:nvPr/>
        </p:nvPicPr>
        <p:blipFill rotWithShape="1">
          <a:blip r:embed="rId4">
            <a:alphaModFix/>
          </a:blip>
          <a:srcRect l="41631" r="8368"/>
          <a:stretch/>
        </p:blipFill>
        <p:spPr>
          <a:xfrm>
            <a:off x="6096000" y="10"/>
            <a:ext cx="6096000" cy="6857990"/>
          </a:xfrm>
          <a:prstGeom prst="rect">
            <a:avLst/>
          </a:prstGeom>
          <a:noFill/>
          <a:ln>
            <a:noFill/>
          </a:ln>
        </p:spPr>
      </p:pic>
      <p:sp>
        <p:nvSpPr>
          <p:cNvPr id="168" name="Google Shape;168;p11"/>
          <p:cNvSpPr txBox="1"/>
          <p:nvPr/>
        </p:nvSpPr>
        <p:spPr>
          <a:xfrm>
            <a:off x="2567387" y="5922219"/>
            <a:ext cx="773647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chemeClr val="lt1"/>
                </a:solidFill>
                <a:latin typeface="Times New Roman"/>
                <a:ea typeface="Times New Roman"/>
                <a:cs typeface="Times New Roman"/>
                <a:sym typeface="Times New Roman"/>
              </a:rPr>
              <a:t>vulnérabilité </a:t>
            </a:r>
            <a:r>
              <a:rPr lang="en-GB" sz="4800" b="1">
                <a:solidFill>
                  <a:schemeClr val="dk1"/>
                </a:solidFill>
                <a:latin typeface="Times New Roman"/>
                <a:ea typeface="Times New Roman"/>
                <a:cs typeface="Times New Roman"/>
                <a:sym typeface="Times New Roman"/>
              </a:rPr>
              <a:t>fabriquée</a:t>
            </a:r>
            <a:endParaRPr sz="4800" b="1">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Google Shape;174;p1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75" name="Google Shape;175;p12"/>
          <p:cNvPicPr preferRelativeResize="0"/>
          <p:nvPr/>
        </p:nvPicPr>
        <p:blipFill rotWithShape="1">
          <a:blip r:embed="rId3">
            <a:alphaModFix/>
          </a:blip>
          <a:srcRect t="19"/>
          <a:stretch/>
        </p:blipFill>
        <p:spPr>
          <a:xfrm>
            <a:off x="-15230" y="1282"/>
            <a:ext cx="12191980" cy="68567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1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82" name="Google Shape;182;p13"/>
          <p:cNvPicPr preferRelativeResize="0"/>
          <p:nvPr/>
        </p:nvPicPr>
        <p:blipFill rotWithShape="1">
          <a:blip r:embed="rId3">
            <a:alphaModFix/>
          </a:blip>
          <a:srcRect t="13143" b="3539"/>
          <a:stretch/>
        </p:blipFill>
        <p:spPr>
          <a:xfrm>
            <a:off x="-2168" y="0"/>
            <a:ext cx="12191980" cy="6856718"/>
          </a:xfrm>
          <a:prstGeom prst="rect">
            <a:avLst/>
          </a:prstGeom>
          <a:noFill/>
          <a:ln>
            <a:noFill/>
          </a:ln>
        </p:spPr>
      </p:pic>
      <p:sp>
        <p:nvSpPr>
          <p:cNvPr id="183" name="Google Shape;183;p13"/>
          <p:cNvSpPr txBox="1"/>
          <p:nvPr/>
        </p:nvSpPr>
        <p:spPr>
          <a:xfrm>
            <a:off x="3462472" y="4715691"/>
            <a:ext cx="5262700"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b="1">
                <a:solidFill>
                  <a:schemeClr val="lt1"/>
                </a:solidFill>
                <a:latin typeface="Times New Roman"/>
                <a:ea typeface="Times New Roman"/>
                <a:cs typeface="Times New Roman"/>
                <a:sym typeface="Times New Roman"/>
              </a:rPr>
              <a:t>Sabotage</a:t>
            </a:r>
            <a:endParaRPr sz="1800" b="1">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89" name="Google Shape;189;p14"/>
          <p:cNvPicPr preferRelativeResize="0"/>
          <p:nvPr/>
        </p:nvPicPr>
        <p:blipFill rotWithShape="1">
          <a:blip r:embed="rId3">
            <a:alphaModFix/>
          </a:blip>
          <a:srcRect/>
          <a:stretch/>
        </p:blipFill>
        <p:spPr>
          <a:xfrm>
            <a:off x="20" y="10"/>
            <a:ext cx="12191980" cy="68579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sp>
        <p:nvSpPr>
          <p:cNvPr id="195" name="Google Shape;195;p1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6" name="Google Shape;196;p15"/>
          <p:cNvPicPr preferRelativeResize="0"/>
          <p:nvPr/>
        </p:nvPicPr>
        <p:blipFill rotWithShape="1">
          <a:blip r:embed="rId3">
            <a:alphaModFix/>
          </a:blip>
          <a:srcRect t="19"/>
          <a:stretch/>
        </p:blipFill>
        <p:spPr>
          <a:xfrm>
            <a:off x="20" y="1282"/>
            <a:ext cx="12191980" cy="685671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sp>
        <p:nvSpPr>
          <p:cNvPr id="202" name="Google Shape;202;p16"/>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3" name="Google Shape;203;p16" descr="Image"/>
          <p:cNvPicPr preferRelativeResize="0"/>
          <p:nvPr/>
        </p:nvPicPr>
        <p:blipFill rotWithShape="1">
          <a:blip r:embed="rId3">
            <a:alphaModFix/>
          </a:blip>
          <a:srcRect t="25964" r="-1" b="22294"/>
          <a:stretch/>
        </p:blipFill>
        <p:spPr>
          <a:xfrm>
            <a:off x="20" y="1282"/>
            <a:ext cx="12191980" cy="685671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17"/>
          <p:cNvPicPr preferRelativeResize="0"/>
          <p:nvPr/>
        </p:nvPicPr>
        <p:blipFill rotWithShape="1">
          <a:blip r:embed="rId3">
            <a:alphaModFix/>
          </a:blip>
          <a:srcRect/>
          <a:stretch/>
        </p:blipFill>
        <p:spPr>
          <a:xfrm>
            <a:off x="31388" y="0"/>
            <a:ext cx="12129223" cy="6858000"/>
          </a:xfrm>
          <a:prstGeom prst="rect">
            <a:avLst/>
          </a:prstGeom>
          <a:noFill/>
          <a:ln>
            <a:noFill/>
          </a:ln>
        </p:spPr>
      </p:pic>
      <p:sp>
        <p:nvSpPr>
          <p:cNvPr id="210" name="Google Shape;210;p17"/>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3. Traditions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1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7" name="Google Shape;217;p18" descr="A person with a beard&#10;&#10;Description automatically generated with low confidence"/>
          <p:cNvPicPr preferRelativeResize="0"/>
          <p:nvPr/>
        </p:nvPicPr>
        <p:blipFill rotWithShape="1">
          <a:blip r:embed="rId3">
            <a:alphaModFix/>
          </a:blip>
          <a:srcRect t="15745"/>
          <a:stretch/>
        </p:blipFill>
        <p:spPr>
          <a:xfrm>
            <a:off x="20" y="1282"/>
            <a:ext cx="12191980" cy="685671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1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t="31862" b="25662"/>
          <a:stretch/>
        </p:blipFill>
        <p:spPr>
          <a:xfrm>
            <a:off x="-1" y="4186"/>
            <a:ext cx="12192001" cy="6853814"/>
          </a:xfrm>
          <a:prstGeom prst="rect">
            <a:avLst/>
          </a:prstGeom>
          <a:noFill/>
          <a:ln>
            <a:noFill/>
          </a:ln>
          <a:effectLst>
            <a:outerShdw blurRad="50800" dist="50800" dir="5400000" algn="ctr" rotWithShape="0">
              <a:schemeClr val="accent3"/>
            </a:outerShdw>
          </a:effectLst>
        </p:spPr>
      </p:pic>
      <p:sp>
        <p:nvSpPr>
          <p:cNvPr id="102" name="Google Shape;102;p2"/>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i="0" u="none" strike="noStrike" cap="none">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i="0" u="none" strike="noStrike" cap="none">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i="0" u="none" strike="noStrike" cap="none">
                <a:solidFill>
                  <a:srgbClr val="C00000"/>
                </a:solidFill>
                <a:latin typeface="Times New Roman"/>
                <a:ea typeface="Times New Roman"/>
                <a:cs typeface="Times New Roman"/>
                <a:sym typeface="Times New Roman"/>
              </a:rPr>
              <a:t>1. Définitions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p2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20"/>
          <p:cNvPicPr preferRelativeResize="0"/>
          <p:nvPr/>
        </p:nvPicPr>
        <p:blipFill rotWithShape="1">
          <a:blip r:embed="rId3">
            <a:alphaModFix/>
          </a:blip>
          <a:srcRect b="18"/>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sp>
        <p:nvSpPr>
          <p:cNvPr id="236" name="Google Shape;236;p2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7" name="Google Shape;237;p21" descr="Rassemblement sur le plateau du Larzac, 1974."/>
          <p:cNvPicPr preferRelativeResize="0"/>
          <p:nvPr/>
        </p:nvPicPr>
        <p:blipFill rotWithShape="1">
          <a:blip r:embed="rId3">
            <a:alphaModFix/>
          </a:blip>
          <a:srcRect b="18"/>
          <a:stretch/>
        </p:blipFill>
        <p:spPr>
          <a:xfrm>
            <a:off x="20" y="1282"/>
            <a:ext cx="12191980" cy="685671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2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4" name="Google Shape;244;p22"/>
          <p:cNvPicPr preferRelativeResize="0"/>
          <p:nvPr/>
        </p:nvPicPr>
        <p:blipFill rotWithShape="1">
          <a:blip r:embed="rId3">
            <a:alphaModFix/>
          </a:blip>
          <a:srcRect t="12126"/>
          <a:stretch/>
        </p:blipFill>
        <p:spPr>
          <a:xfrm>
            <a:off x="20" y="1282"/>
            <a:ext cx="12191980" cy="6856718"/>
          </a:xfrm>
          <a:prstGeom prst="rect">
            <a:avLst/>
          </a:prstGeom>
          <a:noFill/>
          <a:ln>
            <a:noFill/>
          </a:ln>
        </p:spPr>
      </p:pic>
      <p:pic>
        <p:nvPicPr>
          <p:cNvPr id="245" name="Google Shape;245;p22"/>
          <p:cNvPicPr preferRelativeResize="0"/>
          <p:nvPr/>
        </p:nvPicPr>
        <p:blipFill rotWithShape="1">
          <a:blip r:embed="rId4">
            <a:alphaModFix/>
          </a:blip>
          <a:srcRect/>
          <a:stretch/>
        </p:blipFill>
        <p:spPr>
          <a:xfrm>
            <a:off x="7339583" y="0"/>
            <a:ext cx="4852417"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0"/>
        <p:cNvGrpSpPr/>
        <p:nvPr/>
      </p:nvGrpSpPr>
      <p:grpSpPr>
        <a:xfrm>
          <a:off x="0" y="0"/>
          <a:ext cx="0" cy="0"/>
          <a:chOff x="0" y="0"/>
          <a:chExt cx="0" cy="0"/>
        </a:xfrm>
      </p:grpSpPr>
      <p:sp>
        <p:nvSpPr>
          <p:cNvPr id="251" name="Google Shape;251;p2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2" name="Google Shape;252;p23"/>
          <p:cNvPicPr preferRelativeResize="0"/>
          <p:nvPr/>
        </p:nvPicPr>
        <p:blipFill rotWithShape="1">
          <a:blip r:embed="rId3">
            <a:alphaModFix/>
          </a:blip>
          <a:srcRect b="6656"/>
          <a:stretch/>
        </p:blipFill>
        <p:spPr>
          <a:xfrm>
            <a:off x="20" y="1282"/>
            <a:ext cx="12191980" cy="68567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24"/>
          <p:cNvPicPr preferRelativeResize="0"/>
          <p:nvPr/>
        </p:nvPicPr>
        <p:blipFill rotWithShape="1">
          <a:blip r:embed="rId3">
            <a:alphaModFix/>
          </a:blip>
          <a:srcRect/>
          <a:stretch/>
        </p:blipFill>
        <p:spPr>
          <a:xfrm>
            <a:off x="31388" y="0"/>
            <a:ext cx="12129223" cy="6858000"/>
          </a:xfrm>
          <a:prstGeom prst="rect">
            <a:avLst/>
          </a:prstGeom>
          <a:noFill/>
          <a:ln>
            <a:noFill/>
          </a:ln>
        </p:spPr>
      </p:pic>
      <p:sp>
        <p:nvSpPr>
          <p:cNvPr id="259" name="Google Shape;259;p24"/>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4. Justifications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5" name="Google Shape;265;p2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6" name="Google Shape;266;p25"/>
          <p:cNvPicPr preferRelativeResize="0"/>
          <p:nvPr/>
        </p:nvPicPr>
        <p:blipFill rotWithShape="1">
          <a:blip r:embed="rId3">
            <a:alphaModFix/>
          </a:blip>
          <a:srcRect r="7537"/>
          <a:stretch/>
        </p:blipFill>
        <p:spPr>
          <a:xfrm>
            <a:off x="20" y="-142409"/>
            <a:ext cx="12191980" cy="6856718"/>
          </a:xfrm>
          <a:prstGeom prst="rect">
            <a:avLst/>
          </a:prstGeom>
          <a:noFill/>
          <a:ln>
            <a:noFill/>
          </a:ln>
        </p:spPr>
      </p:pic>
      <p:sp>
        <p:nvSpPr>
          <p:cNvPr id="267" name="Google Shape;267;p25"/>
          <p:cNvSpPr txBox="1"/>
          <p:nvPr/>
        </p:nvSpPr>
        <p:spPr>
          <a:xfrm>
            <a:off x="107767" y="0"/>
            <a:ext cx="7403376"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5400" b="1">
                <a:solidFill>
                  <a:srgbClr val="C00000"/>
                </a:solidFill>
                <a:latin typeface="Times New Roman"/>
                <a:ea typeface="Times New Roman"/>
                <a:cs typeface="Times New Roman"/>
                <a:sym typeface="Times New Roman"/>
              </a:rPr>
              <a:t>For years now, I have heard the word ‘Wait!’ </a:t>
            </a:r>
            <a:endParaRPr/>
          </a:p>
          <a:p>
            <a:pPr marL="0" marR="0" lvl="0" indent="0" algn="l" rtl="0">
              <a:spcBef>
                <a:spcPts val="0"/>
              </a:spcBef>
              <a:spcAft>
                <a:spcPts val="0"/>
              </a:spcAft>
              <a:buNone/>
            </a:pPr>
            <a:r>
              <a:rPr lang="en-GB" sz="5400" b="1">
                <a:solidFill>
                  <a:schemeClr val="lt1"/>
                </a:solidFill>
                <a:latin typeface="Times New Roman"/>
                <a:ea typeface="Times New Roman"/>
                <a:cs typeface="Times New Roman"/>
                <a:sym typeface="Times New Roman"/>
              </a:rPr>
              <a:t>This ‘Wait’ has almost always meant </a:t>
            </a:r>
            <a:r>
              <a:rPr lang="en-GB" sz="5400" b="1">
                <a:solidFill>
                  <a:srgbClr val="C00000"/>
                </a:solidFill>
                <a:latin typeface="Times New Roman"/>
                <a:ea typeface="Times New Roman"/>
                <a:cs typeface="Times New Roman"/>
                <a:sym typeface="Times New Roman"/>
              </a:rPr>
              <a:t>‘Never’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26" descr="A hand holding a yellow paper with black writing on it&#10;&#10;Description automatically generated with medium confidence"/>
          <p:cNvPicPr preferRelativeResize="0"/>
          <p:nvPr/>
        </p:nvPicPr>
        <p:blipFill rotWithShape="1">
          <a:blip r:embed="rId3">
            <a:alphaModFix/>
          </a:blip>
          <a:srcRect/>
          <a:stretch/>
        </p:blipFill>
        <p:spPr>
          <a:xfrm>
            <a:off x="247009" y="408315"/>
            <a:ext cx="8055160" cy="6041370"/>
          </a:xfrm>
          <a:prstGeom prst="rect">
            <a:avLst/>
          </a:prstGeom>
          <a:noFill/>
          <a:ln>
            <a:noFill/>
          </a:ln>
        </p:spPr>
      </p:pic>
      <p:pic>
        <p:nvPicPr>
          <p:cNvPr id="274" name="Google Shape;274;p26"/>
          <p:cNvPicPr preferRelativeResize="0"/>
          <p:nvPr/>
        </p:nvPicPr>
        <p:blipFill rotWithShape="1">
          <a:blip r:embed="rId4">
            <a:alphaModFix/>
          </a:blip>
          <a:srcRect/>
          <a:stretch/>
        </p:blipFill>
        <p:spPr>
          <a:xfrm>
            <a:off x="8486436" y="408315"/>
            <a:ext cx="3437231" cy="60413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9"/>
        <p:cNvGrpSpPr/>
        <p:nvPr/>
      </p:nvGrpSpPr>
      <p:grpSpPr>
        <a:xfrm>
          <a:off x="0" y="0"/>
          <a:ext cx="0" cy="0"/>
          <a:chOff x="0" y="0"/>
          <a:chExt cx="0" cy="0"/>
        </a:xfrm>
      </p:grpSpPr>
      <p:sp>
        <p:nvSpPr>
          <p:cNvPr id="280" name="Google Shape;280;p2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1" name="Google Shape;281;p27" descr="The viral photo of the Spirit Rider on the horse at Standing Rock was mine.  : r/NoDAPL"/>
          <p:cNvPicPr preferRelativeResize="0"/>
          <p:nvPr/>
        </p:nvPicPr>
        <p:blipFill rotWithShape="1">
          <a:blip r:embed="rId3">
            <a:alphaModFix/>
          </a:blip>
          <a:srcRect t="15745"/>
          <a:stretch/>
        </p:blipFill>
        <p:spPr>
          <a:xfrm>
            <a:off x="20" y="1282"/>
            <a:ext cx="12191980" cy="68567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28"/>
          <p:cNvPicPr preferRelativeResize="0"/>
          <p:nvPr/>
        </p:nvPicPr>
        <p:blipFill rotWithShape="1">
          <a:blip r:embed="rId3">
            <a:alphaModFix/>
          </a:blip>
          <a:srcRect/>
          <a:stretch/>
        </p:blipFill>
        <p:spPr>
          <a:xfrm>
            <a:off x="31388" y="0"/>
            <a:ext cx="12129223" cy="6858000"/>
          </a:xfrm>
          <a:prstGeom prst="rect">
            <a:avLst/>
          </a:prstGeom>
          <a:noFill/>
          <a:ln>
            <a:noFill/>
          </a:ln>
        </p:spPr>
      </p:pic>
      <p:sp>
        <p:nvSpPr>
          <p:cNvPr id="288" name="Google Shape;288;p28"/>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5. Punitions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2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5" name="Google Shape;295;p29"/>
          <p:cNvPicPr preferRelativeResize="0"/>
          <p:nvPr/>
        </p:nvPicPr>
        <p:blipFill rotWithShape="1">
          <a:blip r:embed="rId3">
            <a:alphaModFix/>
          </a:blip>
          <a:srcRect t="19064" b="4935"/>
          <a:stretch/>
        </p:blipFill>
        <p:spPr>
          <a:xfrm>
            <a:off x="20" y="1282"/>
            <a:ext cx="12191980" cy="6856718"/>
          </a:xfrm>
          <a:prstGeom prst="rect">
            <a:avLst/>
          </a:prstGeom>
          <a:noFill/>
          <a:ln>
            <a:noFill/>
          </a:ln>
        </p:spPr>
      </p:pic>
      <p:sp>
        <p:nvSpPr>
          <p:cNvPr id="296" name="Google Shape;296;p29"/>
          <p:cNvSpPr txBox="1"/>
          <p:nvPr/>
        </p:nvSpPr>
        <p:spPr>
          <a:xfrm>
            <a:off x="2529839" y="3590501"/>
            <a:ext cx="7515497"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a:solidFill>
                  <a:schemeClr val="dk1"/>
                </a:solidFill>
                <a:latin typeface="Times New Roman"/>
                <a:ea typeface="Times New Roman"/>
                <a:cs typeface="Times New Roman"/>
                <a:sym typeface="Times New Roman"/>
              </a:rPr>
              <a:t>De la Police…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descr="Download - Midterm Review, Social and Political Philosophy | Podbean"/>
          <p:cNvPicPr preferRelativeResize="0"/>
          <p:nvPr/>
        </p:nvPicPr>
        <p:blipFill rotWithShape="1">
          <a:blip r:embed="rId3">
            <a:alphaModFix/>
          </a:blip>
          <a:srcRect/>
          <a:stretch/>
        </p:blipFill>
        <p:spPr>
          <a:xfrm>
            <a:off x="4950824" y="120699"/>
            <a:ext cx="7143792" cy="6673529"/>
          </a:xfrm>
          <a:prstGeom prst="rect">
            <a:avLst/>
          </a:prstGeom>
          <a:noFill/>
          <a:ln>
            <a:noFill/>
          </a:ln>
        </p:spPr>
      </p:pic>
      <p:pic>
        <p:nvPicPr>
          <p:cNvPr id="109" name="Google Shape;109;p3" descr="See related image detail"/>
          <p:cNvPicPr preferRelativeResize="0"/>
          <p:nvPr/>
        </p:nvPicPr>
        <p:blipFill rotWithShape="1">
          <a:blip r:embed="rId4">
            <a:alphaModFix/>
          </a:blip>
          <a:srcRect/>
          <a:stretch/>
        </p:blipFill>
        <p:spPr>
          <a:xfrm>
            <a:off x="195944" y="146008"/>
            <a:ext cx="4532810" cy="664822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30"/>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3" name="Google Shape;303;p30"/>
          <p:cNvPicPr preferRelativeResize="0"/>
          <p:nvPr/>
        </p:nvPicPr>
        <p:blipFill rotWithShape="1">
          <a:blip r:embed="rId3">
            <a:alphaModFix/>
          </a:blip>
          <a:srcRect b="7042"/>
          <a:stretch/>
        </p:blipFill>
        <p:spPr>
          <a:xfrm>
            <a:off x="20" y="1282"/>
            <a:ext cx="12191980" cy="685671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31"/>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0" name="Google Shape;310;p31"/>
          <p:cNvPicPr preferRelativeResize="0"/>
          <p:nvPr/>
        </p:nvPicPr>
        <p:blipFill rotWithShape="1">
          <a:blip r:embed="rId3">
            <a:alphaModFix/>
          </a:blip>
          <a:srcRect t="5679" b="11309"/>
          <a:stretch/>
        </p:blipFill>
        <p:spPr>
          <a:xfrm>
            <a:off x="20" y="1282"/>
            <a:ext cx="12191980" cy="685671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5"/>
        <p:cNvGrpSpPr/>
        <p:nvPr/>
      </p:nvGrpSpPr>
      <p:grpSpPr>
        <a:xfrm>
          <a:off x="0" y="0"/>
          <a:ext cx="0" cy="0"/>
          <a:chOff x="0" y="0"/>
          <a:chExt cx="0" cy="0"/>
        </a:xfrm>
      </p:grpSpPr>
      <p:sp>
        <p:nvSpPr>
          <p:cNvPr id="316" name="Google Shape;316;p3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7" name="Google Shape;317;p32"/>
          <p:cNvPicPr preferRelativeResize="0"/>
          <p:nvPr/>
        </p:nvPicPr>
        <p:blipFill rotWithShape="1">
          <a:blip r:embed="rId3">
            <a:alphaModFix/>
          </a:blip>
          <a:srcRect t="8826" b="7233"/>
          <a:stretch/>
        </p:blipFill>
        <p:spPr>
          <a:xfrm>
            <a:off x="-2168" y="0"/>
            <a:ext cx="12191980" cy="6856718"/>
          </a:xfrm>
          <a:prstGeom prst="rect">
            <a:avLst/>
          </a:prstGeom>
          <a:noFill/>
          <a:ln>
            <a:noFill/>
          </a:ln>
        </p:spPr>
      </p:pic>
      <p:sp>
        <p:nvSpPr>
          <p:cNvPr id="318" name="Google Shape;318;p32"/>
          <p:cNvSpPr txBox="1"/>
          <p:nvPr/>
        </p:nvSpPr>
        <p:spPr>
          <a:xfrm>
            <a:off x="235131" y="6046317"/>
            <a:ext cx="1174350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Times New Roman"/>
                <a:ea typeface="Times New Roman"/>
                <a:cs typeface="Times New Roman"/>
                <a:sym typeface="Times New Roman"/>
              </a:rPr>
              <a:t>‘moral jiu jitsu’ </a:t>
            </a:r>
            <a:r>
              <a:rPr lang="en-GB" sz="3200">
                <a:solidFill>
                  <a:schemeClr val="lt1"/>
                </a:solidFill>
                <a:latin typeface="Times New Roman"/>
                <a:ea typeface="Times New Roman"/>
                <a:cs typeface="Times New Roman"/>
                <a:sym typeface="Times New Roman"/>
              </a:rPr>
              <a:t>Richard Gregg, </a:t>
            </a:r>
            <a:r>
              <a:rPr lang="en-GB" sz="3200" i="1">
                <a:solidFill>
                  <a:schemeClr val="lt1"/>
                </a:solidFill>
                <a:latin typeface="Times New Roman"/>
                <a:ea typeface="Times New Roman"/>
                <a:cs typeface="Times New Roman"/>
                <a:sym typeface="Times New Roman"/>
              </a:rPr>
              <a:t>The Power of Nonviolence</a:t>
            </a:r>
            <a:r>
              <a:rPr lang="en-GB" sz="3200">
                <a:solidFill>
                  <a:schemeClr val="lt1"/>
                </a:solidFill>
                <a:latin typeface="Times New Roman"/>
                <a:ea typeface="Times New Roman"/>
                <a:cs typeface="Times New Roman"/>
                <a:sym typeface="Times New Roman"/>
              </a:rPr>
              <a:t>, 1935</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3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5" name="Google Shape;325;p33" descr="Colston Four's Acquittal: Celebrity Reactions"/>
          <p:cNvPicPr preferRelativeResize="0"/>
          <p:nvPr/>
        </p:nvPicPr>
        <p:blipFill rotWithShape="1">
          <a:blip r:embed="rId3">
            <a:alphaModFix/>
          </a:blip>
          <a:srcRect r="6648"/>
          <a:stretch/>
        </p:blipFill>
        <p:spPr>
          <a:xfrm>
            <a:off x="20" y="1282"/>
            <a:ext cx="12191980" cy="6856718"/>
          </a:xfrm>
          <a:prstGeom prst="rect">
            <a:avLst/>
          </a:prstGeom>
          <a:noFill/>
          <a:ln>
            <a:noFill/>
          </a:ln>
        </p:spPr>
      </p:pic>
      <p:sp>
        <p:nvSpPr>
          <p:cNvPr id="326" name="Google Shape;326;p33"/>
          <p:cNvSpPr txBox="1"/>
          <p:nvPr/>
        </p:nvSpPr>
        <p:spPr>
          <a:xfrm>
            <a:off x="2286000" y="104503"/>
            <a:ext cx="717150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a:solidFill>
                  <a:schemeClr val="dk1"/>
                </a:solidFill>
                <a:latin typeface="Times New Roman"/>
                <a:ea typeface="Times New Roman"/>
                <a:cs typeface="Times New Roman"/>
                <a:sym typeface="Times New Roman"/>
              </a:rPr>
              <a:t>…au Tribunal</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34"/>
          <p:cNvPicPr preferRelativeResize="0"/>
          <p:nvPr/>
        </p:nvPicPr>
        <p:blipFill rotWithShape="1">
          <a:blip r:embed="rId3">
            <a:alphaModFix/>
          </a:blip>
          <a:srcRect/>
          <a:stretch/>
        </p:blipFill>
        <p:spPr>
          <a:xfrm>
            <a:off x="1" y="0"/>
            <a:ext cx="7837714" cy="6858000"/>
          </a:xfrm>
          <a:prstGeom prst="rect">
            <a:avLst/>
          </a:prstGeom>
          <a:noFill/>
          <a:ln>
            <a:noFill/>
          </a:ln>
        </p:spPr>
      </p:pic>
      <p:pic>
        <p:nvPicPr>
          <p:cNvPr id="333" name="Google Shape;333;p34"/>
          <p:cNvPicPr preferRelativeResize="0"/>
          <p:nvPr/>
        </p:nvPicPr>
        <p:blipFill rotWithShape="1">
          <a:blip r:embed="rId4">
            <a:alphaModFix/>
          </a:blip>
          <a:srcRect/>
          <a:stretch/>
        </p:blipFill>
        <p:spPr>
          <a:xfrm>
            <a:off x="7105379" y="0"/>
            <a:ext cx="5086621" cy="685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5"/>
          <p:cNvPicPr preferRelativeResize="0"/>
          <p:nvPr/>
        </p:nvPicPr>
        <p:blipFill rotWithShape="1">
          <a:blip r:embed="rId3">
            <a:alphaModFix/>
          </a:blip>
          <a:srcRect/>
          <a:stretch/>
        </p:blipFill>
        <p:spPr>
          <a:xfrm>
            <a:off x="31388" y="0"/>
            <a:ext cx="12129223" cy="6858000"/>
          </a:xfrm>
          <a:prstGeom prst="rect">
            <a:avLst/>
          </a:prstGeom>
          <a:noFill/>
          <a:ln>
            <a:noFill/>
          </a:ln>
        </p:spPr>
      </p:pic>
      <p:sp>
        <p:nvSpPr>
          <p:cNvPr id="340" name="Google Shape;340;p35"/>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6. Conclusions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5"/>
        <p:cNvGrpSpPr/>
        <p:nvPr/>
      </p:nvGrpSpPr>
      <p:grpSpPr>
        <a:xfrm>
          <a:off x="0" y="0"/>
          <a:ext cx="0" cy="0"/>
          <a:chOff x="0" y="0"/>
          <a:chExt cx="0" cy="0"/>
        </a:xfrm>
      </p:grpSpPr>
      <p:sp>
        <p:nvSpPr>
          <p:cNvPr id="346" name="Google Shape;346;p36"/>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36"/>
          <p:cNvSpPr txBox="1"/>
          <p:nvPr/>
        </p:nvSpPr>
        <p:spPr>
          <a:xfrm>
            <a:off x="1028700" y="1967266"/>
            <a:ext cx="2628900" cy="254725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GB" sz="3600">
                <a:solidFill>
                  <a:srgbClr val="FFFFFF"/>
                </a:solidFill>
                <a:latin typeface="Times New Roman"/>
                <a:ea typeface="Times New Roman"/>
                <a:cs typeface="Times New Roman"/>
                <a:sym typeface="Times New Roman"/>
              </a:rPr>
              <a:t>Merci!</a:t>
            </a:r>
            <a:endParaRPr/>
          </a:p>
          <a:p>
            <a:pPr marL="0" marR="0" lvl="0" indent="0" algn="ctr" rtl="0">
              <a:lnSpc>
                <a:spcPct val="90000"/>
              </a:lnSpc>
              <a:spcBef>
                <a:spcPts val="600"/>
              </a:spcBef>
              <a:spcAft>
                <a:spcPts val="0"/>
              </a:spcAft>
              <a:buNone/>
            </a:pPr>
            <a:endParaRPr sz="3600">
              <a:solidFill>
                <a:srgbClr val="FFFFFF"/>
              </a:solidFill>
              <a:latin typeface="Times New Roman"/>
              <a:ea typeface="Times New Roman"/>
              <a:cs typeface="Times New Roman"/>
              <a:sym typeface="Times New Roman"/>
            </a:endParaRPr>
          </a:p>
          <a:p>
            <a:pPr marL="0" marR="0" lvl="0" indent="0" algn="l" rtl="0">
              <a:lnSpc>
                <a:spcPct val="90000"/>
              </a:lnSpc>
              <a:spcBef>
                <a:spcPts val="600"/>
              </a:spcBef>
              <a:spcAft>
                <a:spcPts val="0"/>
              </a:spcAft>
              <a:buNone/>
            </a:pPr>
            <a:r>
              <a:rPr lang="en-GB" sz="3600">
                <a:solidFill>
                  <a:srgbClr val="FFFFFF"/>
                </a:solidFill>
                <a:latin typeface="Times New Roman"/>
                <a:ea typeface="Times New Roman"/>
                <a:cs typeface="Times New Roman"/>
                <a:sym typeface="Times New Roman"/>
              </a:rPr>
              <a:t>Et pour en savoir plus...</a:t>
            </a:r>
            <a:endParaRPr/>
          </a:p>
        </p:txBody>
      </p:sp>
      <p:pic>
        <p:nvPicPr>
          <p:cNvPr id="348" name="Google Shape;348;p36"/>
          <p:cNvPicPr preferRelativeResize="0"/>
          <p:nvPr/>
        </p:nvPicPr>
        <p:blipFill rotWithShape="1">
          <a:blip r:embed="rId3">
            <a:alphaModFix/>
          </a:blip>
          <a:srcRect/>
          <a:stretch/>
        </p:blipFill>
        <p:spPr>
          <a:xfrm>
            <a:off x="4216526" y="653143"/>
            <a:ext cx="7779226" cy="521208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4"/>
          <p:cNvSpPr/>
          <p:nvPr/>
        </p:nvSpPr>
        <p:spPr>
          <a:xfrm>
            <a:off x="407368" y="332657"/>
            <a:ext cx="11449272" cy="61863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a:solidFill>
                  <a:schemeClr val="dk1"/>
                </a:solidFill>
                <a:latin typeface="Times New Roman"/>
                <a:ea typeface="Times New Roman"/>
                <a:cs typeface="Times New Roman"/>
                <a:sym typeface="Times New Roman"/>
              </a:rPr>
              <a:t>Les conditions de la désobéissance civile selon Rawls</a:t>
            </a:r>
            <a:endParaRPr sz="3200" b="1"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800" b="0"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0" i="0" u="none" strike="noStrike" cap="none">
                <a:solidFill>
                  <a:srgbClr val="000000"/>
                </a:solidFill>
                <a:latin typeface="Times New Roman"/>
                <a:ea typeface="Times New Roman"/>
                <a:cs typeface="Times New Roman"/>
                <a:sym typeface="Times New Roman"/>
              </a:rPr>
              <a:t>dans une soci</a:t>
            </a:r>
            <a:r>
              <a:rPr lang="en-GB" sz="3200" b="0" i="0" u="none" strike="noStrike" cap="none">
                <a:solidFill>
                  <a:schemeClr val="dk1"/>
                </a:solidFill>
                <a:latin typeface="Times New Roman"/>
                <a:ea typeface="Times New Roman"/>
                <a:cs typeface="Times New Roman"/>
                <a:sym typeface="Times New Roman"/>
              </a:rPr>
              <a:t>été</a:t>
            </a:r>
            <a:r>
              <a:rPr lang="en-GB" sz="3200" b="1" i="0" u="none" strike="noStrike" cap="none">
                <a:solidFill>
                  <a:schemeClr val="dk1"/>
                </a:solidFill>
                <a:latin typeface="Times New Roman"/>
                <a:ea typeface="Times New Roman"/>
                <a:cs typeface="Times New Roman"/>
                <a:sym typeface="Times New Roman"/>
              </a:rPr>
              <a:t> </a:t>
            </a:r>
            <a:r>
              <a:rPr lang="en-GB" sz="3200" b="1" i="0" u="none" strike="noStrike" cap="none">
                <a:solidFill>
                  <a:srgbClr val="C00000"/>
                </a:solidFill>
                <a:latin typeface="Times New Roman"/>
                <a:ea typeface="Times New Roman"/>
                <a:cs typeface="Times New Roman"/>
                <a:sym typeface="Times New Roman"/>
              </a:rPr>
              <a:t>« presque juste »</a:t>
            </a:r>
            <a:endParaRPr sz="3200" b="0" i="0" u="none" strike="noStrike" cap="none">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endParaRPr sz="2800" b="0"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0" i="0" u="none" strike="noStrike" cap="none">
                <a:solidFill>
                  <a:srgbClr val="000000"/>
                </a:solidFill>
                <a:latin typeface="Times New Roman"/>
                <a:ea typeface="Times New Roman"/>
                <a:cs typeface="Times New Roman"/>
                <a:sym typeface="Times New Roman"/>
              </a:rPr>
              <a:t>un acte </a:t>
            </a:r>
            <a:r>
              <a:rPr lang="en-GB" sz="3200" b="1" i="0" u="none" strike="noStrike" cap="none">
                <a:solidFill>
                  <a:srgbClr val="C00000"/>
                </a:solidFill>
                <a:latin typeface="Times New Roman"/>
                <a:ea typeface="Times New Roman"/>
                <a:cs typeface="Times New Roman"/>
                <a:sym typeface="Times New Roman"/>
              </a:rPr>
              <a:t>politique</a:t>
            </a:r>
            <a:r>
              <a:rPr lang="en-GB" sz="3200" b="0" i="0" u="none" strike="noStrike" cap="none">
                <a:solidFill>
                  <a:srgbClr val="000000"/>
                </a:solidFill>
                <a:latin typeface="Times New Roman"/>
                <a:ea typeface="Times New Roman"/>
                <a:cs typeface="Times New Roman"/>
                <a:sym typeface="Times New Roman"/>
              </a:rPr>
              <a:t> et </a:t>
            </a:r>
            <a:r>
              <a:rPr lang="en-GB" sz="3200" b="1" i="0" u="none" strike="noStrike" cap="none">
                <a:solidFill>
                  <a:srgbClr val="C00000"/>
                </a:solidFill>
                <a:latin typeface="Times New Roman"/>
                <a:ea typeface="Times New Roman"/>
                <a:cs typeface="Times New Roman"/>
                <a:sym typeface="Times New Roman"/>
              </a:rPr>
              <a:t>public</a:t>
            </a:r>
            <a:endParaRPr/>
          </a:p>
          <a:p>
            <a:pPr marL="0" marR="0" lvl="0" indent="0" algn="ctr" rtl="0">
              <a:spcBef>
                <a:spcPts val="0"/>
              </a:spcBef>
              <a:spcAft>
                <a:spcPts val="0"/>
              </a:spcAft>
              <a:buNone/>
            </a:pPr>
            <a:endParaRPr sz="2800" b="0"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1" i="0" u="none" strike="noStrike" cap="none">
                <a:solidFill>
                  <a:srgbClr val="C00000"/>
                </a:solidFill>
                <a:latin typeface="Times New Roman"/>
                <a:ea typeface="Times New Roman"/>
                <a:cs typeface="Times New Roman"/>
                <a:sym typeface="Times New Roman"/>
              </a:rPr>
              <a:t>nonviolent</a:t>
            </a:r>
            <a:r>
              <a:rPr lang="en-GB" sz="3200" b="0" i="0" u="none" strike="noStrike" cap="none">
                <a:solidFill>
                  <a:srgbClr val="000000"/>
                </a:solidFill>
                <a:latin typeface="Times New Roman"/>
                <a:ea typeface="Times New Roman"/>
                <a:cs typeface="Times New Roman"/>
                <a:sym typeface="Times New Roman"/>
              </a:rPr>
              <a:t> et </a:t>
            </a:r>
            <a:r>
              <a:rPr lang="en-GB" sz="3200" b="1" i="0" u="none" strike="noStrike" cap="none">
                <a:solidFill>
                  <a:srgbClr val="C00000"/>
                </a:solidFill>
                <a:latin typeface="Times New Roman"/>
                <a:ea typeface="Times New Roman"/>
                <a:cs typeface="Times New Roman"/>
                <a:sym typeface="Times New Roman"/>
              </a:rPr>
              <a:t>citoyen</a:t>
            </a:r>
            <a:endParaRPr sz="3200" b="1" i="0" u="none" strike="noStrike" cap="none">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endParaRPr sz="2800" b="0" i="0" u="none" strike="noStrike" cap="none">
              <a:solidFill>
                <a:srgbClr val="0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1" i="0" u="none" strike="noStrike" cap="none">
                <a:solidFill>
                  <a:srgbClr val="C00000"/>
                </a:solidFill>
                <a:latin typeface="Times New Roman"/>
                <a:ea typeface="Times New Roman"/>
                <a:cs typeface="Times New Roman"/>
                <a:sym typeface="Times New Roman"/>
              </a:rPr>
              <a:t>efficace</a:t>
            </a:r>
            <a:r>
              <a:rPr lang="en-GB" sz="3200" b="1" i="0" u="none" strike="noStrike" cap="none">
                <a:solidFill>
                  <a:srgbClr val="000000"/>
                </a:solidFill>
                <a:latin typeface="Times New Roman"/>
                <a:ea typeface="Times New Roman"/>
                <a:cs typeface="Times New Roman"/>
                <a:sym typeface="Times New Roman"/>
              </a:rPr>
              <a:t> </a:t>
            </a:r>
            <a:r>
              <a:rPr lang="en-GB" sz="3200" b="0" i="0" u="none" strike="noStrike" cap="none">
                <a:solidFill>
                  <a:srgbClr val="000000"/>
                </a:solidFill>
                <a:latin typeface="Times New Roman"/>
                <a:ea typeface="Times New Roman"/>
                <a:cs typeface="Times New Roman"/>
                <a:sym typeface="Times New Roman"/>
              </a:rPr>
              <a:t>et de </a:t>
            </a:r>
            <a:r>
              <a:rPr lang="en-GB" sz="3200" b="1" i="0" u="none" strike="noStrike" cap="none">
                <a:solidFill>
                  <a:srgbClr val="C00000"/>
                </a:solidFill>
                <a:latin typeface="Times New Roman"/>
                <a:ea typeface="Times New Roman"/>
                <a:cs typeface="Times New Roman"/>
                <a:sym typeface="Times New Roman"/>
              </a:rPr>
              <a:t>dernier ressort</a:t>
            </a:r>
            <a:endParaRPr sz="3200" b="1" i="0" u="none" strike="noStrike" cap="none">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endParaRPr sz="2800" b="0" i="0" u="none" strike="noStrike" cap="none">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0" i="0" u="none" strike="noStrike" cap="none">
                <a:solidFill>
                  <a:schemeClr val="dk1"/>
                </a:solidFill>
                <a:latin typeface="Times New Roman"/>
                <a:ea typeface="Times New Roman"/>
                <a:cs typeface="Times New Roman"/>
                <a:sym typeface="Times New Roman"/>
              </a:rPr>
              <a:t>dans le </a:t>
            </a:r>
            <a:r>
              <a:rPr lang="en-GB" sz="3200" b="1" i="0" u="none" strike="noStrike" cap="none">
                <a:solidFill>
                  <a:srgbClr val="C00000"/>
                </a:solidFill>
                <a:latin typeface="Times New Roman"/>
                <a:ea typeface="Times New Roman"/>
                <a:cs typeface="Times New Roman"/>
                <a:sym typeface="Times New Roman"/>
              </a:rPr>
              <a:t>respect</a:t>
            </a:r>
            <a:r>
              <a:rPr lang="en-GB" sz="3200" b="0" i="0" u="none" strike="noStrike" cap="none">
                <a:solidFill>
                  <a:schemeClr val="dk1"/>
                </a:solidFill>
                <a:latin typeface="Times New Roman"/>
                <a:ea typeface="Times New Roman"/>
                <a:cs typeface="Times New Roman"/>
                <a:sym typeface="Times New Roman"/>
              </a:rPr>
              <a:t> de l’Etat de </a:t>
            </a:r>
            <a:r>
              <a:rPr lang="en-GB" sz="3200" b="1" i="0" u="none" strike="noStrike" cap="none">
                <a:solidFill>
                  <a:srgbClr val="C00000"/>
                </a:solidFill>
                <a:latin typeface="Times New Roman"/>
                <a:ea typeface="Times New Roman"/>
                <a:cs typeface="Times New Roman"/>
                <a:sym typeface="Times New Roman"/>
              </a:rPr>
              <a:t>droit</a:t>
            </a:r>
            <a:endParaRPr/>
          </a:p>
          <a:p>
            <a:pPr marL="0" marR="0" lvl="0" indent="0" algn="ctr" rtl="0">
              <a:spcBef>
                <a:spcPts val="0"/>
              </a:spcBef>
              <a:spcAft>
                <a:spcPts val="0"/>
              </a:spcAft>
              <a:buNone/>
            </a:pPr>
            <a:endParaRPr sz="2800" b="1" i="0" u="none" strike="noStrike" cap="none">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3200" b="0" i="0" u="none" strike="noStrike" cap="none">
                <a:solidFill>
                  <a:schemeClr val="dk1"/>
                </a:solidFill>
                <a:latin typeface="Times New Roman"/>
                <a:ea typeface="Times New Roman"/>
                <a:cs typeface="Times New Roman"/>
                <a:sym typeface="Times New Roman"/>
              </a:rPr>
              <a:t>et des conditions de la </a:t>
            </a:r>
            <a:r>
              <a:rPr lang="en-GB" sz="3200" b="1" i="0" u="none" strike="noStrike" cap="none">
                <a:solidFill>
                  <a:srgbClr val="C00000"/>
                </a:solidFill>
                <a:latin typeface="Times New Roman"/>
                <a:ea typeface="Times New Roman"/>
                <a:cs typeface="Times New Roman"/>
                <a:sym typeface="Times New Roman"/>
              </a:rPr>
              <a:t>coopération sociale</a:t>
            </a:r>
            <a:endParaRPr sz="3200" b="1" i="0" u="none" strike="noStrike" cap="none">
              <a:solidFill>
                <a:srgbClr val="C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p:cNvPicPr preferRelativeResize="0"/>
          <p:nvPr/>
        </p:nvPicPr>
        <p:blipFill rotWithShape="1">
          <a:blip r:embed="rId3">
            <a:alphaModFix/>
          </a:blip>
          <a:srcRect/>
          <a:stretch/>
        </p:blipFill>
        <p:spPr>
          <a:xfrm>
            <a:off x="263351" y="245030"/>
            <a:ext cx="4818099" cy="6410716"/>
          </a:xfrm>
          <a:prstGeom prst="rect">
            <a:avLst/>
          </a:prstGeom>
          <a:noFill/>
          <a:ln>
            <a:noFill/>
          </a:ln>
        </p:spPr>
      </p:pic>
      <p:sp>
        <p:nvSpPr>
          <p:cNvPr id="122" name="Google Shape;122;p5"/>
          <p:cNvSpPr txBox="1"/>
          <p:nvPr/>
        </p:nvSpPr>
        <p:spPr>
          <a:xfrm>
            <a:off x="5385163" y="245030"/>
            <a:ext cx="6671853" cy="60631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i="0" u="none" strike="noStrike" cap="none">
                <a:solidFill>
                  <a:srgbClr val="C00000"/>
                </a:solidFill>
                <a:latin typeface="Times New Roman"/>
                <a:ea typeface="Times New Roman"/>
                <a:cs typeface="Times New Roman"/>
                <a:sym typeface="Times New Roman"/>
              </a:rPr>
              <a:t>organized minorities</a:t>
            </a:r>
            <a:r>
              <a:rPr lang="en-GB" sz="3600" b="0" i="0" u="none" strike="noStrike" cap="none">
                <a:solidFill>
                  <a:schemeClr val="dk1"/>
                </a:solidFill>
                <a:latin typeface="Times New Roman"/>
                <a:ea typeface="Times New Roman"/>
                <a:cs typeface="Times New Roman"/>
                <a:sym typeface="Times New Roman"/>
              </a:rPr>
              <a:t>, bound together by </a:t>
            </a:r>
            <a:r>
              <a:rPr lang="en-GB" sz="3600" b="1" i="0" u="none" strike="noStrike" cap="none">
                <a:solidFill>
                  <a:srgbClr val="C00000"/>
                </a:solidFill>
                <a:latin typeface="Times New Roman"/>
                <a:ea typeface="Times New Roman"/>
                <a:cs typeface="Times New Roman"/>
                <a:sym typeface="Times New Roman"/>
              </a:rPr>
              <a:t>common opinion</a:t>
            </a:r>
            <a:r>
              <a:rPr lang="en-GB" sz="3600" b="0" i="0" u="none" strike="noStrike" cap="none">
                <a:solidFill>
                  <a:schemeClr val="dk1"/>
                </a:solidFill>
                <a:latin typeface="Times New Roman"/>
                <a:ea typeface="Times New Roman"/>
                <a:cs typeface="Times New Roman"/>
                <a:sym typeface="Times New Roman"/>
              </a:rPr>
              <a:t>, rather than by common interest, and the decision to </a:t>
            </a:r>
            <a:r>
              <a:rPr lang="en-GB" sz="3600" b="1" i="0" u="none" strike="noStrike" cap="none">
                <a:solidFill>
                  <a:srgbClr val="C00000"/>
                </a:solidFill>
                <a:latin typeface="Times New Roman"/>
                <a:ea typeface="Times New Roman"/>
                <a:cs typeface="Times New Roman"/>
                <a:sym typeface="Times New Roman"/>
              </a:rPr>
              <a:t>take a stand </a:t>
            </a:r>
            <a:r>
              <a:rPr lang="en-GB" sz="3600" b="0" i="0" u="none" strike="noStrike" cap="none">
                <a:solidFill>
                  <a:schemeClr val="dk1"/>
                </a:solidFill>
                <a:latin typeface="Times New Roman"/>
                <a:ea typeface="Times New Roman"/>
                <a:cs typeface="Times New Roman"/>
                <a:sym typeface="Times New Roman"/>
              </a:rPr>
              <a:t>against the government’s </a:t>
            </a:r>
            <a:r>
              <a:rPr lang="en-GB" sz="3600" b="1" i="0" u="none" strike="noStrike" cap="none">
                <a:solidFill>
                  <a:srgbClr val="C00000"/>
                </a:solidFill>
                <a:latin typeface="Times New Roman"/>
                <a:ea typeface="Times New Roman"/>
                <a:cs typeface="Times New Roman"/>
                <a:sym typeface="Times New Roman"/>
              </a:rPr>
              <a:t>policies</a:t>
            </a:r>
            <a:r>
              <a:rPr lang="en-GB" sz="3600" b="0" i="0" u="none" strike="noStrike" cap="none">
                <a:solidFill>
                  <a:schemeClr val="dk1"/>
                </a:solidFill>
                <a:latin typeface="Times New Roman"/>
                <a:ea typeface="Times New Roman"/>
                <a:cs typeface="Times New Roman"/>
                <a:sym typeface="Times New Roman"/>
              </a:rPr>
              <a:t> even if they have reason to assume that these policies are </a:t>
            </a:r>
            <a:r>
              <a:rPr lang="en-GB" sz="3600" b="1" i="0" u="none" strike="noStrike" cap="none">
                <a:solidFill>
                  <a:srgbClr val="C00000"/>
                </a:solidFill>
                <a:latin typeface="Times New Roman"/>
                <a:ea typeface="Times New Roman"/>
                <a:cs typeface="Times New Roman"/>
                <a:sym typeface="Times New Roman"/>
              </a:rPr>
              <a:t>backed by a majority</a:t>
            </a:r>
            <a:endParaRPr/>
          </a:p>
          <a:p>
            <a:pPr marL="0" marR="0" lvl="0" indent="0" algn="l" rtl="0">
              <a:spcBef>
                <a:spcPts val="0"/>
              </a:spcBef>
              <a:spcAft>
                <a:spcPts val="0"/>
              </a:spcAft>
              <a:buNone/>
            </a:pPr>
            <a:endParaRPr sz="3600">
              <a:solidFill>
                <a:schemeClr val="dk1"/>
              </a:solidFill>
              <a:latin typeface="Times New Roman"/>
              <a:ea typeface="Times New Roman"/>
              <a:cs typeface="Times New Roman"/>
              <a:sym typeface="Times New Roman"/>
            </a:endParaRPr>
          </a:p>
          <a:p>
            <a:pPr marL="0" marR="0" lvl="0" indent="0" algn="r" rtl="0">
              <a:spcBef>
                <a:spcPts val="0"/>
              </a:spcBef>
              <a:spcAft>
                <a:spcPts val="0"/>
              </a:spcAft>
              <a:buNone/>
            </a:pPr>
            <a:r>
              <a:rPr lang="en-GB" sz="3200">
                <a:solidFill>
                  <a:schemeClr val="dk1"/>
                </a:solidFill>
                <a:latin typeface="Times New Roman"/>
                <a:ea typeface="Times New Roman"/>
                <a:cs typeface="Times New Roman"/>
                <a:sym typeface="Times New Roman"/>
              </a:rPr>
              <a:t>Hannah Arendt, </a:t>
            </a:r>
            <a:r>
              <a:rPr lang="en-GB" sz="3200" i="1">
                <a:solidFill>
                  <a:schemeClr val="dk1"/>
                </a:solidFill>
                <a:latin typeface="Times New Roman"/>
                <a:ea typeface="Times New Roman"/>
                <a:cs typeface="Times New Roman"/>
                <a:sym typeface="Times New Roman"/>
              </a:rPr>
              <a:t>Crises of the Republic</a:t>
            </a:r>
            <a:r>
              <a:rPr lang="en-GB" sz="3200">
                <a:solidFill>
                  <a:schemeClr val="dk1"/>
                </a:solidFill>
                <a:latin typeface="Times New Roman"/>
                <a:ea typeface="Times New Roman"/>
                <a:cs typeface="Times New Roman"/>
                <a:sym typeface="Times New Roman"/>
              </a:rPr>
              <a:t>, 1973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6"/>
          <p:cNvPicPr preferRelativeResize="0"/>
          <p:nvPr/>
        </p:nvPicPr>
        <p:blipFill rotWithShape="1">
          <a:blip r:embed="rId3">
            <a:alphaModFix/>
          </a:blip>
          <a:srcRect/>
          <a:stretch/>
        </p:blipFill>
        <p:spPr>
          <a:xfrm>
            <a:off x="31388" y="0"/>
            <a:ext cx="12160612" cy="6875748"/>
          </a:xfrm>
          <a:prstGeom prst="rect">
            <a:avLst/>
          </a:prstGeom>
          <a:noFill/>
          <a:ln>
            <a:noFill/>
          </a:ln>
        </p:spPr>
      </p:pic>
      <p:sp>
        <p:nvSpPr>
          <p:cNvPr id="129" name="Google Shape;129;p6"/>
          <p:cNvSpPr txBox="1"/>
          <p:nvPr/>
        </p:nvSpPr>
        <p:spPr>
          <a:xfrm>
            <a:off x="1269274" y="655209"/>
            <a:ext cx="9653451" cy="47089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Cinq idées sur l’urgence écologique et la désobéissance civile</a:t>
            </a:r>
            <a:endParaRPr/>
          </a:p>
          <a:p>
            <a:pPr marL="0" marR="0" lvl="0" indent="0" algn="ctr" rtl="0">
              <a:spcBef>
                <a:spcPts val="0"/>
              </a:spcBef>
              <a:spcAft>
                <a:spcPts val="0"/>
              </a:spcAft>
              <a:buNone/>
            </a:pPr>
            <a:endParaRPr sz="6000" b="1">
              <a:solidFill>
                <a:srgbClr val="C00000"/>
              </a:solidFill>
              <a:latin typeface="Times New Roman"/>
              <a:ea typeface="Times New Roman"/>
              <a:cs typeface="Times New Roman"/>
              <a:sym typeface="Times New Roman"/>
            </a:endParaRPr>
          </a:p>
          <a:p>
            <a:pPr marL="0" marR="0" lvl="0" indent="0" algn="ctr" rtl="0">
              <a:spcBef>
                <a:spcPts val="0"/>
              </a:spcBef>
              <a:spcAft>
                <a:spcPts val="0"/>
              </a:spcAft>
              <a:buNone/>
            </a:pPr>
            <a:r>
              <a:rPr lang="en-GB" sz="6000" b="1">
                <a:solidFill>
                  <a:srgbClr val="C00000"/>
                </a:solidFill>
                <a:latin typeface="Times New Roman"/>
                <a:ea typeface="Times New Roman"/>
                <a:cs typeface="Times New Roman"/>
                <a:sym typeface="Times New Roman"/>
              </a:rPr>
              <a:t>2. Actions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6" name="Google Shape;136;p7" descr="A group of men standing on top of a flag&#10;&#10;Description automatically generated with medium confidence"/>
          <p:cNvPicPr preferRelativeResize="0"/>
          <p:nvPr/>
        </p:nvPicPr>
        <p:blipFill rotWithShape="1">
          <a:blip r:embed="rId3">
            <a:alphaModFix/>
          </a:blip>
          <a:srcRect t="15873" b="187"/>
          <a:stretch/>
        </p:blipFill>
        <p:spPr>
          <a:xfrm>
            <a:off x="-1504" y="1282"/>
            <a:ext cx="12191980" cy="6856718"/>
          </a:xfrm>
          <a:prstGeom prst="rect">
            <a:avLst/>
          </a:prstGeom>
          <a:noFill/>
          <a:ln>
            <a:noFill/>
          </a:ln>
        </p:spPr>
      </p:pic>
      <p:sp>
        <p:nvSpPr>
          <p:cNvPr id="137" name="Google Shape;137;p7"/>
          <p:cNvSpPr txBox="1"/>
          <p:nvPr/>
        </p:nvSpPr>
        <p:spPr>
          <a:xfrm>
            <a:off x="3007722" y="1384663"/>
            <a:ext cx="6776358"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b="1">
                <a:solidFill>
                  <a:schemeClr val="lt1"/>
                </a:solidFill>
                <a:latin typeface="Times New Roman"/>
                <a:ea typeface="Times New Roman"/>
                <a:cs typeface="Times New Roman"/>
                <a:sym typeface="Times New Roman"/>
              </a:rPr>
              <a:t>Témoignage</a:t>
            </a:r>
            <a:endParaRPr sz="9600" b="1">
              <a:solidFill>
                <a:schemeClr val="lt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8"/>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4" name="Google Shape;144;p8" descr="Брижит Бардо и животные (33 фото)"/>
          <p:cNvPicPr preferRelativeResize="0"/>
          <p:nvPr/>
        </p:nvPicPr>
        <p:blipFill rotWithShape="1">
          <a:blip r:embed="rId3">
            <a:alphaModFix/>
          </a:blip>
          <a:srcRect t="11308" b="7771"/>
          <a:stretch/>
        </p:blipFill>
        <p:spPr>
          <a:xfrm>
            <a:off x="20" y="1282"/>
            <a:ext cx="12191980" cy="685671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p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1" name="Google Shape;151;p9"/>
          <p:cNvPicPr preferRelativeResize="0"/>
          <p:nvPr/>
        </p:nvPicPr>
        <p:blipFill rotWithShape="1">
          <a:blip r:embed="rId3">
            <a:alphaModFix/>
          </a:blip>
          <a:srcRect t="14285" b="2396"/>
          <a:stretch/>
        </p:blipFill>
        <p:spPr>
          <a:xfrm>
            <a:off x="20" y="1282"/>
            <a:ext cx="12191980" cy="6856718"/>
          </a:xfrm>
          <a:prstGeom prst="rect">
            <a:avLst/>
          </a:prstGeom>
          <a:noFill/>
          <a:ln>
            <a:noFill/>
          </a:ln>
        </p:spPr>
      </p:pic>
      <p:sp>
        <p:nvSpPr>
          <p:cNvPr id="152" name="Google Shape;152;p9"/>
          <p:cNvSpPr txBox="1"/>
          <p:nvPr/>
        </p:nvSpPr>
        <p:spPr>
          <a:xfrm>
            <a:off x="4209505" y="4753095"/>
            <a:ext cx="4320541"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600" b="1">
                <a:solidFill>
                  <a:schemeClr val="lt1"/>
                </a:solidFill>
                <a:latin typeface="Times New Roman"/>
                <a:ea typeface="Times New Roman"/>
                <a:cs typeface="Times New Roman"/>
                <a:sym typeface="Times New Roman"/>
              </a:rPr>
              <a:t>Blocage</a:t>
            </a:r>
            <a:endParaRPr sz="9600" b="1">
              <a:solidFill>
                <a:schemeClr val="lt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630</Words>
  <Application>Microsoft Office PowerPoint</Application>
  <PresentationFormat>Grand écran</PresentationFormat>
  <Paragraphs>107</Paragraphs>
  <Slides>36</Slides>
  <Notes>36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36</vt:i4>
      </vt:variant>
    </vt:vector>
  </HeadingPairs>
  <TitlesOfParts>
    <vt:vector size="41" baseType="lpstr">
      <vt:lpstr>Arial</vt:lpstr>
      <vt:lpstr>Calibri</vt:lpstr>
      <vt:lpstr>Rockwell</vt:lpstr>
      <vt:lpstr>Times New Roman</vt:lpstr>
      <vt:lpstr>Office Theme</vt:lpstr>
      <vt:lpstr>Cinq idées sur l’urgence écologique et la désobéissance civile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Cinq idées sur l’urgence écologique et la désobéissance civile</dc:title>
  <dc:creator>Graeme Hayes</dc:creator>
  <cp:lastModifiedBy>mpommeri</cp:lastModifiedBy>
  <cp:revision>1</cp:revision>
  <dcterms:created xsi:type="dcterms:W3CDTF">2023-05-12T13:42:58Z</dcterms:created>
  <dcterms:modified xsi:type="dcterms:W3CDTF">2023-09-13T09:28:55Z</dcterms:modified>
</cp:coreProperties>
</file>